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258" r:id="rId4"/>
    <p:sldId id="283" r:id="rId5"/>
    <p:sldId id="288" r:id="rId6"/>
    <p:sldId id="289" r:id="rId7"/>
    <p:sldId id="360" r:id="rId8"/>
    <p:sldId id="355" r:id="rId9"/>
    <p:sldId id="356" r:id="rId10"/>
    <p:sldId id="349" r:id="rId11"/>
    <p:sldId id="350" r:id="rId12"/>
    <p:sldId id="351" r:id="rId13"/>
    <p:sldId id="352" r:id="rId14"/>
    <p:sldId id="353" r:id="rId15"/>
    <p:sldId id="310" r:id="rId16"/>
    <p:sldId id="295" r:id="rId17"/>
    <p:sldId id="317" r:id="rId18"/>
    <p:sldId id="359" r:id="rId19"/>
    <p:sldId id="367" r:id="rId20"/>
    <p:sldId id="369" r:id="rId21"/>
    <p:sldId id="370" r:id="rId22"/>
    <p:sldId id="371" r:id="rId23"/>
    <p:sldId id="346" r:id="rId24"/>
    <p:sldId id="347" r:id="rId25"/>
    <p:sldId id="361" r:id="rId26"/>
    <p:sldId id="364" r:id="rId27"/>
    <p:sldId id="368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6" autoAdjust="0"/>
    <p:restoredTop sz="94301" autoAdjust="0"/>
  </p:normalViewPr>
  <p:slideViewPr>
    <p:cSldViewPr snapToGrid="0">
      <p:cViewPr varScale="1">
        <p:scale>
          <a:sx n="69" d="100"/>
          <a:sy n="69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F601E-32A3-4774-B7B8-F909F045EB49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03927-46A2-4637-8EEE-EFB1B5B1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39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90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将所有图书打碎，以章节目录为基础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目前，</a:t>
            </a:r>
            <a:r>
              <a:rPr lang="zh-CN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可搜索的信息量超过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十六</a:t>
            </a:r>
            <a:r>
              <a:rPr lang="zh-CN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亿页，为读者提供深入到图书内容的全文检索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读者可以根据</a:t>
            </a:r>
            <a:r>
              <a:rPr lang="zh-CN" altLang="en-US" b="1" dirty="0" smtClean="0">
                <a:ea typeface="微软雅黑 Light" panose="020B0502040204020203" pitchFamily="34" charset="-122"/>
                <a:cs typeface="+mn-ea"/>
              </a:rPr>
              <a:t>任何一句话、任何一句诗词找到出自哪一本书。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Any book Any </a:t>
            </a:r>
            <a:r>
              <a:rPr lang="en-US" altLang="zh-CN" sz="1800" dirty="0" smtClean="0"/>
              <a:t>content</a:t>
            </a:r>
            <a:r>
              <a:rPr lang="en-US" altLang="zh-CN" sz="1800" b="1" dirty="0" smtClean="0"/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Any word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zh-CN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11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9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321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过度到期刊</a:t>
            </a:r>
            <a:r>
              <a:rPr lang="zh-CN" altLang="en-US" baseline="0" dirty="0" smtClean="0"/>
              <a:t>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06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不同终端自适应阅读：自动换行、字号调整，手机端随时阅读，合理利用碎片化时间，全新流媒体形式，文章阅读流畅一读到底。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08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在学习通平台，我们可以找到相关的期刊论文  遇到感兴趣的就随手分享出去 </a:t>
            </a:r>
          </a:p>
          <a:p>
            <a:r>
              <a:rPr lang="zh-CN" altLang="en-US" dirty="0"/>
              <a:t>海量的学术视频  足不出户就能享受名师授课资源</a:t>
            </a:r>
          </a:p>
        </p:txBody>
      </p:sp>
    </p:spTree>
    <p:extLst>
      <p:ext uri="{BB962C8B-B14F-4D97-AF65-F5344CB8AC3E}">
        <p14:creationId xmlns:p14="http://schemas.microsoft.com/office/powerpoint/2010/main" val="2621757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07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读秀介绍</a:t>
            </a:r>
            <a:r>
              <a:rPr lang="zh-CN" altLang="zh-CN" dirty="0" smtClean="0">
                <a:latin typeface="微软雅黑" panose="020B0503020204020204" pitchFamily="34" charset="-122"/>
              </a:rPr>
              <a:t>由海量图书组成的庞大的知识系统，是一个可以对文献资源及其全文内容进行深度检索，并且提供原文传送服务的平台。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特色多了，所有优势都被掩盖了。到不如有一个突出的 读秀的突出优势就是电子书  下面从一下几个方面对读秀进行介绍 </a:t>
            </a:r>
            <a:endParaRPr lang="en-US" altLang="zh-CN" dirty="0" smtClean="0"/>
          </a:p>
          <a:p>
            <a:r>
              <a:rPr lang="zh-CN" altLang="en-US" dirty="0" smtClean="0"/>
              <a:t>中文图书题录系统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89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73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对高校现有资源的补充</a:t>
            </a:r>
            <a:r>
              <a:rPr lang="zh-CN" altLang="zh-CN" dirty="0" smtClean="0">
                <a:latin typeface="微软雅黑" panose="020B0503020204020204" pitchFamily="34" charset="-122"/>
              </a:rPr>
              <a:t>读秀学术搜索是由海量图书组成的庞大的知识系统，是一个可以对文献资源及其全文内容进行深度检索，并且提供原文传送服务</a:t>
            </a:r>
            <a:r>
              <a:rPr lang="zh-CN" altLang="en-US" dirty="0" smtClean="0">
                <a:latin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</a:endParaRPr>
          </a:p>
          <a:p>
            <a:r>
              <a:rPr lang="zh-CN" altLang="zh-CN" dirty="0" smtClean="0">
                <a:latin typeface="微软雅黑" panose="020B0503020204020204" pitchFamily="34" charset="-122"/>
              </a:rPr>
              <a:t>由海量图书组成的庞大的知识系统，是一个可以对文献资源及其全文内容进行深度检索，并且提供原文传送服务的平台。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73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界面简单 百度类似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登录方法 </a:t>
            </a:r>
            <a:r>
              <a:rPr lang="en-US" altLang="zh-CN" dirty="0" smtClean="0"/>
              <a:t>IP</a:t>
            </a:r>
            <a:r>
              <a:rPr lang="zh-CN" altLang="en-US" dirty="0" smtClean="0"/>
              <a:t>范围内使用  单位帐号登录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>
                <a:latin typeface="微软雅黑" panose="020B0503020204020204" pitchFamily="34" charset="-122"/>
              </a:rPr>
              <a:t>由海量图书组成的庞大的知识系统，是一个可以对文献资源及其全文内容进行深度检索，并且提供原文传送服务的平台。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8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把所有图书打碎，以章节目录为基础，形成一本大百科全书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15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聚类、相关 本馆馆藏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2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读秀满足馆藏资源的不足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3927-46A2-4637-8EEE-EFB1B5B167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03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 descr="底纹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4533" y="2293879"/>
            <a:ext cx="6790267" cy="1082615"/>
          </a:xfrm>
        </p:spPr>
        <p:txBody>
          <a:bodyPr/>
          <a:lstStyle>
            <a:lvl1pPr algn="ctr">
              <a:lnSpc>
                <a:spcPct val="110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4533" y="3568700"/>
            <a:ext cx="6790267" cy="431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5" descr="车马mulu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7" y="2622255"/>
            <a:ext cx="5697912" cy="36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9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33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44567" y="476250"/>
            <a:ext cx="2937933" cy="56784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8" y="476250"/>
            <a:ext cx="8616949" cy="56784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79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1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8785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8" y="1412876"/>
            <a:ext cx="5681133" cy="4741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2" y="1412876"/>
            <a:ext cx="5683249" cy="4741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1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5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8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46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 descr="底纹-01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20" y="539750"/>
            <a:ext cx="1095798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260476"/>
            <a:ext cx="10957983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C3B8A14-0A16-471D-BF7B-AD4F43CCCB82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D0CD235-CF7D-4B13-AA5A-336B30329B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4" descr="车马-01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5308"/>
            <a:ext cx="1600200" cy="11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5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9pPr>
    </p:titleStyle>
    <p:bodyStyle>
      <a:lvl1pPr marL="444500" indent="-358775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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4500" indent="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34426" y="1754623"/>
            <a:ext cx="920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如何利用读秀学术搜索提高课堂教学与学习效率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68662" y="402501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主讲人：王洪</a:t>
            </a:r>
            <a:endParaRPr lang="zh-CN" altLang="en-US" sz="32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1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21" y="1475598"/>
            <a:ext cx="8979171" cy="35747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10" y="619117"/>
            <a:ext cx="10650813" cy="54301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48640"/>
            <a:ext cx="738664" cy="1913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>
                <a:solidFill>
                  <a:srgbClr val="005897"/>
                </a:solidFill>
              </a:rPr>
              <a:t>目次检索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1712" y="1828939"/>
            <a:ext cx="553998" cy="28190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rgbClr val="005897"/>
                </a:solidFill>
              </a:rPr>
              <a:t>深入图书章节、目录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499166" y="3322283"/>
            <a:ext cx="3080826" cy="5744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579992" y="3016122"/>
            <a:ext cx="374240" cy="246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221" y="619117"/>
            <a:ext cx="3352381" cy="56571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6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40590" y="548640"/>
            <a:ext cx="738664" cy="23685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5897"/>
                </a:solidFill>
              </a:rPr>
              <a:t>知识点搜索</a:t>
            </a:r>
            <a:endParaRPr lang="zh-CN" altLang="en-US" sz="3600" b="1" dirty="0">
              <a:solidFill>
                <a:srgbClr val="005897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5504" y="1828939"/>
            <a:ext cx="553998" cy="25160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5897"/>
                </a:solidFill>
              </a:rPr>
              <a:t>碎片知识一键检索</a:t>
            </a:r>
            <a:endParaRPr lang="zh-CN" altLang="en-US" sz="2400" b="1" dirty="0">
              <a:solidFill>
                <a:srgbClr val="00589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820" y="1355065"/>
            <a:ext cx="8726550" cy="38218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1056" t="289" r="2771" b="1412"/>
          <a:stretch/>
        </p:blipFill>
        <p:spPr>
          <a:xfrm>
            <a:off x="1179502" y="548640"/>
            <a:ext cx="11012498" cy="55849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55251" y="3631205"/>
            <a:ext cx="2944678" cy="259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/>
        </p:nvSpPr>
        <p:spPr>
          <a:xfrm>
            <a:off x="8372983" y="796540"/>
            <a:ext cx="2665466" cy="1916209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深达图书内部</a:t>
            </a:r>
            <a:endParaRPr lang="en-US" altLang="zh-CN" sz="3200" b="1" dirty="0" smtClean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在线文字识别</a:t>
            </a:r>
            <a:endParaRPr lang="zh-CN" altLang="en-US" sz="3200" b="1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2" y="595264"/>
            <a:ext cx="7447619" cy="5104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290" y="2906578"/>
            <a:ext cx="10276190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3" y="595136"/>
            <a:ext cx="10486877" cy="57238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0" y="595136"/>
            <a:ext cx="800219" cy="2112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5897"/>
                </a:solidFill>
              </a:rPr>
              <a:t>资源获取</a:t>
            </a:r>
            <a:endParaRPr lang="zh-CN" altLang="en-US" sz="4000" b="1" dirty="0">
              <a:solidFill>
                <a:srgbClr val="005897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3173" y="4629150"/>
            <a:ext cx="8253492" cy="1708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35244" y="1943099"/>
            <a:ext cx="1594756" cy="1085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" y="528365"/>
            <a:ext cx="9495238" cy="331428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3" y="-6531"/>
            <a:ext cx="7590476" cy="511428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416937" y="3259387"/>
            <a:ext cx="1931811" cy="1931811"/>
            <a:chOff x="6752561" y="1801131"/>
            <a:chExt cx="2308225" cy="2308225"/>
          </a:xfrm>
          <a:solidFill>
            <a:srgbClr val="84B5D5"/>
          </a:solidFill>
        </p:grpSpPr>
        <p:sp>
          <p:nvSpPr>
            <p:cNvPr id="8" name="流程图: 联系 4"/>
            <p:cNvSpPr/>
            <p:nvPr/>
          </p:nvSpPr>
          <p:spPr>
            <a:xfrm>
              <a:off x="6752561" y="1801131"/>
              <a:ext cx="2308225" cy="230822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流程图: 联系 2"/>
            <p:cNvSpPr/>
            <p:nvPr/>
          </p:nvSpPr>
          <p:spPr>
            <a:xfrm>
              <a:off x="7430416" y="2498044"/>
              <a:ext cx="606425" cy="361950"/>
            </a:xfrm>
            <a:custGeom>
              <a:avLst/>
              <a:gdLst/>
              <a:ahLst/>
              <a:cxnLst/>
              <a:rect l="l" t="t" r="r" b="b"/>
              <a:pathLst>
                <a:path w="1390228" h="832104">
                  <a:moveTo>
                    <a:pt x="704258" y="201168"/>
                  </a:moveTo>
                  <a:cubicBezTo>
                    <a:pt x="820410" y="201168"/>
                    <a:pt x="914570" y="295328"/>
                    <a:pt x="914570" y="411480"/>
                  </a:cubicBezTo>
                  <a:cubicBezTo>
                    <a:pt x="914570" y="527632"/>
                    <a:pt x="820410" y="621792"/>
                    <a:pt x="704258" y="621792"/>
                  </a:cubicBezTo>
                  <a:cubicBezTo>
                    <a:pt x="588106" y="621792"/>
                    <a:pt x="493946" y="527632"/>
                    <a:pt x="493946" y="411480"/>
                  </a:cubicBezTo>
                  <a:cubicBezTo>
                    <a:pt x="493946" y="295328"/>
                    <a:pt x="588106" y="201168"/>
                    <a:pt x="704258" y="201168"/>
                  </a:cubicBezTo>
                  <a:close/>
                  <a:moveTo>
                    <a:pt x="704258" y="118872"/>
                  </a:moveTo>
                  <a:cubicBezTo>
                    <a:pt x="537605" y="118872"/>
                    <a:pt x="402506" y="253971"/>
                    <a:pt x="402506" y="420624"/>
                  </a:cubicBezTo>
                  <a:cubicBezTo>
                    <a:pt x="402506" y="587277"/>
                    <a:pt x="537605" y="722376"/>
                    <a:pt x="704258" y="722376"/>
                  </a:cubicBezTo>
                  <a:cubicBezTo>
                    <a:pt x="870911" y="722376"/>
                    <a:pt x="1006010" y="587277"/>
                    <a:pt x="1006010" y="420624"/>
                  </a:cubicBezTo>
                  <a:cubicBezTo>
                    <a:pt x="1006010" y="253971"/>
                    <a:pt x="870911" y="118872"/>
                    <a:pt x="704258" y="118872"/>
                  </a:cubicBezTo>
                  <a:close/>
                  <a:moveTo>
                    <a:pt x="695114" y="0"/>
                  </a:moveTo>
                  <a:cubicBezTo>
                    <a:pt x="996332" y="0"/>
                    <a:pt x="1258449" y="167410"/>
                    <a:pt x="1390228" y="416052"/>
                  </a:cubicBezTo>
                  <a:cubicBezTo>
                    <a:pt x="1258449" y="664694"/>
                    <a:pt x="996332" y="832104"/>
                    <a:pt x="695114" y="832104"/>
                  </a:cubicBezTo>
                  <a:cubicBezTo>
                    <a:pt x="393896" y="832104"/>
                    <a:pt x="131779" y="664694"/>
                    <a:pt x="0" y="416052"/>
                  </a:cubicBezTo>
                  <a:cubicBezTo>
                    <a:pt x="131779" y="167410"/>
                    <a:pt x="393896" y="0"/>
                    <a:pt x="6951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7395760" y="2478330"/>
              <a:ext cx="1281476" cy="1066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微软雅黑" pitchFamily="34" charset="-122"/>
                </a:rPr>
                <a:t>电子全文</a:t>
              </a:r>
              <a:endParaRPr lang="zh-CN" alt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230248" y="3215377"/>
            <a:ext cx="1931811" cy="1931811"/>
            <a:chOff x="8537132" y="1786617"/>
            <a:chExt cx="2308225" cy="2308225"/>
          </a:xfrm>
          <a:solidFill>
            <a:schemeClr val="accent5">
              <a:lumMod val="75000"/>
            </a:schemeClr>
          </a:solidFill>
        </p:grpSpPr>
        <p:sp>
          <p:nvSpPr>
            <p:cNvPr id="12" name="流程图: 联系 8"/>
            <p:cNvSpPr/>
            <p:nvPr/>
          </p:nvSpPr>
          <p:spPr>
            <a:xfrm>
              <a:off x="8537132" y="1786617"/>
              <a:ext cx="2308225" cy="2308225"/>
            </a:xfrm>
            <a:prstGeom prst="flowChartConnector">
              <a:avLst/>
            </a:prstGeom>
            <a:solidFill>
              <a:srgbClr val="005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流程图: 联系 8"/>
            <p:cNvSpPr/>
            <p:nvPr/>
          </p:nvSpPr>
          <p:spPr>
            <a:xfrm>
              <a:off x="9332469" y="2296205"/>
              <a:ext cx="735013" cy="608012"/>
            </a:xfrm>
            <a:custGeom>
              <a:avLst/>
              <a:gdLst/>
              <a:ahLst/>
              <a:cxnLst/>
              <a:rect l="l" t="t" r="r" b="b"/>
              <a:pathLst>
                <a:path w="1604817" h="1325970">
                  <a:moveTo>
                    <a:pt x="799956" y="459069"/>
                  </a:moveTo>
                  <a:cubicBezTo>
                    <a:pt x="690362" y="459069"/>
                    <a:pt x="601518" y="547913"/>
                    <a:pt x="601518" y="657507"/>
                  </a:cubicBezTo>
                  <a:cubicBezTo>
                    <a:pt x="601518" y="767101"/>
                    <a:pt x="690362" y="855945"/>
                    <a:pt x="799956" y="855945"/>
                  </a:cubicBezTo>
                  <a:cubicBezTo>
                    <a:pt x="909550" y="855945"/>
                    <a:pt x="998394" y="767101"/>
                    <a:pt x="998394" y="657507"/>
                  </a:cubicBezTo>
                  <a:cubicBezTo>
                    <a:pt x="998394" y="547913"/>
                    <a:pt x="909550" y="459069"/>
                    <a:pt x="799956" y="459069"/>
                  </a:cubicBezTo>
                  <a:close/>
                  <a:moveTo>
                    <a:pt x="547021" y="232900"/>
                  </a:moveTo>
                  <a:cubicBezTo>
                    <a:pt x="404103" y="319399"/>
                    <a:pt x="309418" y="476602"/>
                    <a:pt x="309418" y="655921"/>
                  </a:cubicBezTo>
                  <a:cubicBezTo>
                    <a:pt x="309418" y="836772"/>
                    <a:pt x="405728" y="995128"/>
                    <a:pt x="550778" y="1080981"/>
                  </a:cubicBezTo>
                  <a:cubicBezTo>
                    <a:pt x="493176" y="968882"/>
                    <a:pt x="458643" y="818245"/>
                    <a:pt x="458643" y="652746"/>
                  </a:cubicBezTo>
                  <a:cubicBezTo>
                    <a:pt x="458643" y="491258"/>
                    <a:pt x="491523" y="343920"/>
                    <a:pt x="547021" y="232900"/>
                  </a:cubicBezTo>
                  <a:close/>
                  <a:moveTo>
                    <a:pt x="1051987" y="223793"/>
                  </a:moveTo>
                  <a:cubicBezTo>
                    <a:pt x="1109765" y="335983"/>
                    <a:pt x="1144443" y="486903"/>
                    <a:pt x="1144443" y="652746"/>
                  </a:cubicBezTo>
                  <a:cubicBezTo>
                    <a:pt x="1144443" y="822636"/>
                    <a:pt x="1108053" y="976864"/>
                    <a:pt x="1048230" y="1090088"/>
                  </a:cubicBezTo>
                  <a:cubicBezTo>
                    <a:pt x="1202626" y="1007087"/>
                    <a:pt x="1306368" y="843619"/>
                    <a:pt x="1306368" y="655921"/>
                  </a:cubicBezTo>
                  <a:cubicBezTo>
                    <a:pt x="1306368" y="469756"/>
                    <a:pt x="1204314" y="307427"/>
                    <a:pt x="1051987" y="223793"/>
                  </a:cubicBezTo>
                  <a:close/>
                  <a:moveTo>
                    <a:pt x="379617" y="6350"/>
                  </a:moveTo>
                  <a:cubicBezTo>
                    <a:pt x="151560" y="136519"/>
                    <a:pt x="0" y="382785"/>
                    <a:pt x="0" y="664451"/>
                  </a:cubicBezTo>
                  <a:cubicBezTo>
                    <a:pt x="0" y="948597"/>
                    <a:pt x="154243" y="1196719"/>
                    <a:pt x="385617" y="1325970"/>
                  </a:cubicBezTo>
                  <a:cubicBezTo>
                    <a:pt x="256537" y="1174439"/>
                    <a:pt x="174625" y="933386"/>
                    <a:pt x="174625" y="662270"/>
                  </a:cubicBezTo>
                  <a:cubicBezTo>
                    <a:pt x="174625" y="395617"/>
                    <a:pt x="253862" y="158046"/>
                    <a:pt x="379617" y="6350"/>
                  </a:cubicBezTo>
                  <a:close/>
                  <a:moveTo>
                    <a:pt x="1225200" y="0"/>
                  </a:moveTo>
                  <a:cubicBezTo>
                    <a:pt x="1350955" y="151696"/>
                    <a:pt x="1430192" y="389267"/>
                    <a:pt x="1430192" y="655920"/>
                  </a:cubicBezTo>
                  <a:cubicBezTo>
                    <a:pt x="1430192" y="927036"/>
                    <a:pt x="1348280" y="1168089"/>
                    <a:pt x="1219200" y="1319620"/>
                  </a:cubicBezTo>
                  <a:cubicBezTo>
                    <a:pt x="1450574" y="1190369"/>
                    <a:pt x="1604817" y="942247"/>
                    <a:pt x="1604817" y="658101"/>
                  </a:cubicBezTo>
                  <a:cubicBezTo>
                    <a:pt x="1604817" y="376435"/>
                    <a:pt x="1453257" y="130169"/>
                    <a:pt x="1225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8978062" y="2935292"/>
              <a:ext cx="1348316" cy="1066466"/>
            </a:xfrm>
            <a:prstGeom prst="rect">
              <a:avLst/>
            </a:prstGeom>
            <a:solidFill>
              <a:srgbClr val="00589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微软雅黑" pitchFamily="34" charset="-122"/>
                </a:rPr>
                <a:t>本</a:t>
              </a:r>
              <a:r>
                <a:rPr lang="zh-CN" altLang="en-US" sz="2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微软雅黑" pitchFamily="34" charset="-122"/>
                </a:rPr>
                <a:t>馆馆藏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539254" y="4842987"/>
            <a:ext cx="1538540" cy="1537211"/>
            <a:chOff x="7922767" y="3535359"/>
            <a:chExt cx="1838325" cy="1836737"/>
          </a:xfrm>
          <a:solidFill>
            <a:schemeClr val="bg1">
              <a:lumMod val="65000"/>
            </a:schemeClr>
          </a:solidFill>
        </p:grpSpPr>
        <p:sp>
          <p:nvSpPr>
            <p:cNvPr id="16" name="流程图: 联系 12"/>
            <p:cNvSpPr/>
            <p:nvPr/>
          </p:nvSpPr>
          <p:spPr>
            <a:xfrm>
              <a:off x="7922767" y="3535359"/>
              <a:ext cx="1838325" cy="1836737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流程图: 联系 16"/>
            <p:cNvSpPr/>
            <p:nvPr/>
          </p:nvSpPr>
          <p:spPr>
            <a:xfrm>
              <a:off x="8803830" y="3938584"/>
              <a:ext cx="300037" cy="488950"/>
            </a:xfrm>
            <a:custGeom>
              <a:avLst/>
              <a:gdLst/>
              <a:ahLst/>
              <a:cxnLst/>
              <a:rect l="l" t="t" r="r" b="b"/>
              <a:pathLst>
                <a:path w="683660" h="1114145">
                  <a:moveTo>
                    <a:pt x="338942" y="34645"/>
                  </a:moveTo>
                  <a:cubicBezTo>
                    <a:pt x="386287" y="34645"/>
                    <a:pt x="424667" y="73025"/>
                    <a:pt x="424667" y="120370"/>
                  </a:cubicBezTo>
                  <a:cubicBezTo>
                    <a:pt x="424667" y="167715"/>
                    <a:pt x="386287" y="206095"/>
                    <a:pt x="338942" y="206095"/>
                  </a:cubicBezTo>
                  <a:cubicBezTo>
                    <a:pt x="291597" y="206095"/>
                    <a:pt x="253217" y="167715"/>
                    <a:pt x="253217" y="120370"/>
                  </a:cubicBezTo>
                  <a:cubicBezTo>
                    <a:pt x="253217" y="73025"/>
                    <a:pt x="291597" y="34645"/>
                    <a:pt x="338942" y="34645"/>
                  </a:cubicBezTo>
                  <a:close/>
                  <a:moveTo>
                    <a:pt x="38520" y="0"/>
                  </a:moveTo>
                  <a:cubicBezTo>
                    <a:pt x="47835" y="-28"/>
                    <a:pt x="57160" y="3498"/>
                    <a:pt x="64288" y="10584"/>
                  </a:cubicBezTo>
                  <a:lnTo>
                    <a:pt x="277636" y="222666"/>
                  </a:lnTo>
                  <a:cubicBezTo>
                    <a:pt x="278863" y="223886"/>
                    <a:pt x="279986" y="225172"/>
                    <a:pt x="279666" y="227527"/>
                  </a:cubicBezTo>
                  <a:lnTo>
                    <a:pt x="404988" y="227527"/>
                  </a:lnTo>
                  <a:cubicBezTo>
                    <a:pt x="404835" y="226271"/>
                    <a:pt x="405417" y="225650"/>
                    <a:pt x="406025" y="225046"/>
                  </a:cubicBezTo>
                  <a:lnTo>
                    <a:pt x="619372" y="12964"/>
                  </a:lnTo>
                  <a:cubicBezTo>
                    <a:pt x="633628" y="-1208"/>
                    <a:pt x="656674" y="-1139"/>
                    <a:pt x="670846" y="13117"/>
                  </a:cubicBezTo>
                  <a:lnTo>
                    <a:pt x="673076" y="15360"/>
                  </a:lnTo>
                  <a:cubicBezTo>
                    <a:pt x="687248" y="29617"/>
                    <a:pt x="687180" y="52663"/>
                    <a:pt x="672923" y="66835"/>
                  </a:cubicBezTo>
                  <a:lnTo>
                    <a:pt x="459576" y="278917"/>
                  </a:lnTo>
                  <a:lnTo>
                    <a:pt x="455624" y="280540"/>
                  </a:lnTo>
                  <a:lnTo>
                    <a:pt x="455624" y="622284"/>
                  </a:lnTo>
                  <a:lnTo>
                    <a:pt x="451314" y="632690"/>
                  </a:lnTo>
                  <a:lnTo>
                    <a:pt x="452447" y="635426"/>
                  </a:lnTo>
                  <a:lnTo>
                    <a:pt x="452447" y="1073649"/>
                  </a:lnTo>
                  <a:cubicBezTo>
                    <a:pt x="452447" y="1094699"/>
                    <a:pt x="435382" y="1111764"/>
                    <a:pt x="414332" y="1111764"/>
                  </a:cubicBezTo>
                  <a:lnTo>
                    <a:pt x="411020" y="1111764"/>
                  </a:lnTo>
                  <a:cubicBezTo>
                    <a:pt x="389970" y="1111764"/>
                    <a:pt x="372905" y="1094699"/>
                    <a:pt x="372905" y="1073649"/>
                  </a:cubicBezTo>
                  <a:lnTo>
                    <a:pt x="372905" y="642658"/>
                  </a:lnTo>
                  <a:lnTo>
                    <a:pt x="316716" y="642658"/>
                  </a:lnTo>
                  <a:lnTo>
                    <a:pt x="316716" y="1076030"/>
                  </a:lnTo>
                  <a:cubicBezTo>
                    <a:pt x="316716" y="1097080"/>
                    <a:pt x="299651" y="1114145"/>
                    <a:pt x="278601" y="1114145"/>
                  </a:cubicBezTo>
                  <a:lnTo>
                    <a:pt x="275289" y="1114145"/>
                  </a:lnTo>
                  <a:cubicBezTo>
                    <a:pt x="254239" y="1114145"/>
                    <a:pt x="237174" y="1097080"/>
                    <a:pt x="237174" y="1076030"/>
                  </a:cubicBezTo>
                  <a:lnTo>
                    <a:pt x="237174" y="637807"/>
                  </a:lnTo>
                  <a:cubicBezTo>
                    <a:pt x="237174" y="636704"/>
                    <a:pt x="237221" y="635612"/>
                    <a:pt x="238489" y="634633"/>
                  </a:cubicBezTo>
                  <a:cubicBezTo>
                    <a:pt x="235073" y="631601"/>
                    <a:pt x="233374" y="627141"/>
                    <a:pt x="233374" y="622284"/>
                  </a:cubicBezTo>
                  <a:lnTo>
                    <a:pt x="233374" y="280352"/>
                  </a:lnTo>
                  <a:lnTo>
                    <a:pt x="224084" y="276537"/>
                  </a:lnTo>
                  <a:lnTo>
                    <a:pt x="10737" y="64455"/>
                  </a:lnTo>
                  <a:cubicBezTo>
                    <a:pt x="-3519" y="50283"/>
                    <a:pt x="-3588" y="27237"/>
                    <a:pt x="10584" y="12980"/>
                  </a:cubicBezTo>
                  <a:lnTo>
                    <a:pt x="12814" y="10737"/>
                  </a:lnTo>
                  <a:cubicBezTo>
                    <a:pt x="19900" y="3609"/>
                    <a:pt x="29205" y="28"/>
                    <a:pt x="385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圆角矩形 24"/>
            <p:cNvSpPr/>
            <p:nvPr/>
          </p:nvSpPr>
          <p:spPr>
            <a:xfrm rot="2733359" flipH="1">
              <a:off x="8571262" y="4136227"/>
              <a:ext cx="303212" cy="301625"/>
            </a:xfrm>
            <a:custGeom>
              <a:avLst/>
              <a:gdLst/>
              <a:ahLst/>
              <a:cxnLst/>
              <a:rect l="l" t="t" r="r" b="b"/>
              <a:pathLst>
                <a:path w="663787" h="661145">
                  <a:moveTo>
                    <a:pt x="458243" y="575693"/>
                  </a:moveTo>
                  <a:lnTo>
                    <a:pt x="445813" y="569527"/>
                  </a:lnTo>
                  <a:lnTo>
                    <a:pt x="449906" y="567192"/>
                  </a:lnTo>
                  <a:lnTo>
                    <a:pt x="99723" y="213549"/>
                  </a:lnTo>
                  <a:lnTo>
                    <a:pt x="99480" y="213841"/>
                  </a:lnTo>
                  <a:cubicBezTo>
                    <a:pt x="97834" y="209289"/>
                    <a:pt x="94955" y="205285"/>
                    <a:pt x="91419" y="201680"/>
                  </a:cubicBezTo>
                  <a:cubicBezTo>
                    <a:pt x="72081" y="181962"/>
                    <a:pt x="40421" y="181655"/>
                    <a:pt x="20703" y="200994"/>
                  </a:cubicBezTo>
                  <a:cubicBezTo>
                    <a:pt x="11800" y="209725"/>
                    <a:pt x="6855" y="220969"/>
                    <a:pt x="6465" y="232539"/>
                  </a:cubicBezTo>
                  <a:cubicBezTo>
                    <a:pt x="1137" y="236481"/>
                    <a:pt x="0" y="242181"/>
                    <a:pt x="0" y="248148"/>
                  </a:cubicBezTo>
                  <a:lnTo>
                    <a:pt x="0" y="483772"/>
                  </a:lnTo>
                  <a:cubicBezTo>
                    <a:pt x="0" y="509148"/>
                    <a:pt x="20572" y="529720"/>
                    <a:pt x="45948" y="529720"/>
                  </a:cubicBezTo>
                  <a:lnTo>
                    <a:pt x="46921" y="529720"/>
                  </a:lnTo>
                  <a:cubicBezTo>
                    <a:pt x="72297" y="529720"/>
                    <a:pt x="92869" y="509148"/>
                    <a:pt x="92869" y="483772"/>
                  </a:cubicBezTo>
                  <a:lnTo>
                    <a:pt x="92869" y="338096"/>
                  </a:lnTo>
                  <a:lnTo>
                    <a:pt x="321732" y="566706"/>
                  </a:lnTo>
                  <a:lnTo>
                    <a:pt x="167951" y="563721"/>
                  </a:lnTo>
                  <a:cubicBezTo>
                    <a:pt x="142579" y="563229"/>
                    <a:pt x="121612" y="583398"/>
                    <a:pt x="121120" y="608769"/>
                  </a:cubicBezTo>
                  <a:lnTo>
                    <a:pt x="121101" y="609742"/>
                  </a:lnTo>
                  <a:cubicBezTo>
                    <a:pt x="120608" y="635113"/>
                    <a:pt x="140777" y="656080"/>
                    <a:pt x="166149" y="656573"/>
                  </a:cubicBezTo>
                  <a:lnTo>
                    <a:pt x="401728" y="661145"/>
                  </a:lnTo>
                  <a:lnTo>
                    <a:pt x="409433" y="658128"/>
                  </a:lnTo>
                  <a:cubicBezTo>
                    <a:pt x="425832" y="663490"/>
                    <a:pt x="444366" y="659345"/>
                    <a:pt x="457556" y="646408"/>
                  </a:cubicBezTo>
                  <a:cubicBezTo>
                    <a:pt x="477274" y="627070"/>
                    <a:pt x="477581" y="595410"/>
                    <a:pt x="458243" y="575693"/>
                  </a:cubicBezTo>
                  <a:close/>
                  <a:moveTo>
                    <a:pt x="569072" y="221656"/>
                  </a:moveTo>
                  <a:lnTo>
                    <a:pt x="441982" y="92076"/>
                  </a:lnTo>
                  <a:cubicBezTo>
                    <a:pt x="435553" y="85521"/>
                    <a:pt x="425782" y="84231"/>
                    <a:pt x="418716" y="89562"/>
                  </a:cubicBezTo>
                  <a:cubicBezTo>
                    <a:pt x="419027" y="85888"/>
                    <a:pt x="417143" y="83751"/>
                    <a:pt x="415039" y="81859"/>
                  </a:cubicBezTo>
                  <a:cubicBezTo>
                    <a:pt x="408115" y="75628"/>
                    <a:pt x="398814" y="72038"/>
                    <a:pt x="388777" y="72567"/>
                  </a:cubicBezTo>
                  <a:lnTo>
                    <a:pt x="135408" y="85922"/>
                  </a:lnTo>
                  <a:cubicBezTo>
                    <a:pt x="115333" y="86980"/>
                    <a:pt x="99918" y="104111"/>
                    <a:pt x="100976" y="124185"/>
                  </a:cubicBezTo>
                  <a:lnTo>
                    <a:pt x="101142" y="127344"/>
                  </a:lnTo>
                  <a:cubicBezTo>
                    <a:pt x="102200" y="147418"/>
                    <a:pt x="119331" y="162834"/>
                    <a:pt x="139405" y="161775"/>
                  </a:cubicBezTo>
                  <a:lnTo>
                    <a:pt x="353315" y="150501"/>
                  </a:lnTo>
                  <a:lnTo>
                    <a:pt x="208787" y="292251"/>
                  </a:lnTo>
                  <a:cubicBezTo>
                    <a:pt x="200753" y="300130"/>
                    <a:pt x="200628" y="313029"/>
                    <a:pt x="208507" y="321063"/>
                  </a:cubicBezTo>
                  <a:lnTo>
                    <a:pt x="335597" y="450643"/>
                  </a:lnTo>
                  <a:cubicBezTo>
                    <a:pt x="343476" y="458676"/>
                    <a:pt x="356376" y="458802"/>
                    <a:pt x="364409" y="450923"/>
                  </a:cubicBezTo>
                  <a:lnTo>
                    <a:pt x="507413" y="310668"/>
                  </a:lnTo>
                  <a:lnTo>
                    <a:pt x="492194" y="521477"/>
                  </a:lnTo>
                  <a:cubicBezTo>
                    <a:pt x="490747" y="541526"/>
                    <a:pt x="505827" y="558954"/>
                    <a:pt x="525877" y="560401"/>
                  </a:cubicBezTo>
                  <a:lnTo>
                    <a:pt x="529032" y="560629"/>
                  </a:lnTo>
                  <a:cubicBezTo>
                    <a:pt x="549081" y="562076"/>
                    <a:pt x="566509" y="546996"/>
                    <a:pt x="567956" y="526946"/>
                  </a:cubicBezTo>
                  <a:lnTo>
                    <a:pt x="586225" y="273883"/>
                  </a:lnTo>
                  <a:cubicBezTo>
                    <a:pt x="586948" y="263858"/>
                    <a:pt x="583540" y="254489"/>
                    <a:pt x="577445" y="247445"/>
                  </a:cubicBezTo>
                  <a:lnTo>
                    <a:pt x="571374" y="244402"/>
                  </a:lnTo>
                  <a:cubicBezTo>
                    <a:pt x="576541" y="237513"/>
                    <a:pt x="575338" y="228045"/>
                    <a:pt x="569072" y="221656"/>
                  </a:cubicBezTo>
                  <a:close/>
                  <a:moveTo>
                    <a:pt x="639264" y="25699"/>
                  </a:moveTo>
                  <a:cubicBezTo>
                    <a:pt x="606113" y="-8102"/>
                    <a:pt x="551838" y="-8629"/>
                    <a:pt x="518037" y="24523"/>
                  </a:cubicBezTo>
                  <a:cubicBezTo>
                    <a:pt x="484235" y="57674"/>
                    <a:pt x="483709" y="111949"/>
                    <a:pt x="516860" y="145750"/>
                  </a:cubicBezTo>
                  <a:cubicBezTo>
                    <a:pt x="550012" y="179552"/>
                    <a:pt x="604287" y="180078"/>
                    <a:pt x="638088" y="146927"/>
                  </a:cubicBezTo>
                  <a:cubicBezTo>
                    <a:pt x="671889" y="113775"/>
                    <a:pt x="672416" y="59500"/>
                    <a:pt x="639264" y="256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8273359" y="3894300"/>
              <a:ext cx="1096166" cy="1066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微软雅黑" pitchFamily="34" charset="-122"/>
                </a:rPr>
                <a:t>文献传递</a:t>
              </a:r>
              <a:endParaRPr lang="zh-CN" alt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20" name="流程图: 联系 16"/>
          <p:cNvSpPr/>
          <p:nvPr/>
        </p:nvSpPr>
        <p:spPr>
          <a:xfrm>
            <a:off x="11115297" y="5913591"/>
            <a:ext cx="200621" cy="200621"/>
          </a:xfrm>
          <a:prstGeom prst="flowChartConnector">
            <a:avLst/>
          </a:prstGeom>
          <a:solidFill>
            <a:srgbClr val="00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流程图: 联系 17"/>
          <p:cNvSpPr/>
          <p:nvPr/>
        </p:nvSpPr>
        <p:spPr>
          <a:xfrm>
            <a:off x="11656738" y="5230845"/>
            <a:ext cx="176706" cy="176706"/>
          </a:xfrm>
          <a:prstGeom prst="flowChartConnector">
            <a:avLst/>
          </a:prstGeom>
          <a:solidFill>
            <a:srgbClr val="00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流程图: 联系 18"/>
          <p:cNvSpPr/>
          <p:nvPr/>
        </p:nvSpPr>
        <p:spPr>
          <a:xfrm>
            <a:off x="8761533" y="5774959"/>
            <a:ext cx="219222" cy="219222"/>
          </a:xfrm>
          <a:prstGeom prst="flowChartConnector">
            <a:avLst/>
          </a:prstGeom>
          <a:solidFill>
            <a:srgbClr val="84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流程图: 联系 19"/>
          <p:cNvSpPr/>
          <p:nvPr/>
        </p:nvSpPr>
        <p:spPr>
          <a:xfrm>
            <a:off x="8338817" y="5272868"/>
            <a:ext cx="445087" cy="445087"/>
          </a:xfrm>
          <a:prstGeom prst="flowChartConnector">
            <a:avLst/>
          </a:prstGeom>
          <a:solidFill>
            <a:srgbClr val="84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流程图: 联系 20"/>
          <p:cNvSpPr/>
          <p:nvPr/>
        </p:nvSpPr>
        <p:spPr>
          <a:xfrm>
            <a:off x="8955246" y="5384472"/>
            <a:ext cx="333483" cy="333483"/>
          </a:xfrm>
          <a:prstGeom prst="flowChartConnector">
            <a:avLst/>
          </a:prstGeom>
          <a:solidFill>
            <a:srgbClr val="84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流程图: 联系 21"/>
          <p:cNvSpPr/>
          <p:nvPr/>
        </p:nvSpPr>
        <p:spPr>
          <a:xfrm>
            <a:off x="11276313" y="5378800"/>
            <a:ext cx="350755" cy="349426"/>
          </a:xfrm>
          <a:prstGeom prst="flowChartConnector">
            <a:avLst/>
          </a:prstGeom>
          <a:solidFill>
            <a:srgbClr val="00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9" y="975744"/>
            <a:ext cx="7408039" cy="51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03" y="525362"/>
            <a:ext cx="10133892" cy="57142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0481" y="734620"/>
            <a:ext cx="738664" cy="1913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5897"/>
                </a:solidFill>
              </a:rPr>
              <a:t>使用帮助</a:t>
            </a:r>
            <a:endParaRPr lang="zh-CN" altLang="en-US" sz="3600" b="1" dirty="0">
              <a:solidFill>
                <a:srgbClr val="00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24"/>
          <p:cNvSpPr/>
          <p:nvPr/>
        </p:nvSpPr>
        <p:spPr>
          <a:xfrm>
            <a:off x="2666317" y="2197100"/>
            <a:ext cx="6928275" cy="387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1C4885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33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2501" y="4262458"/>
            <a:ext cx="2085848" cy="105621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拥有强大的资源基础</a:t>
            </a:r>
          </a:p>
        </p:txBody>
      </p:sp>
      <p:sp>
        <p:nvSpPr>
          <p:cNvPr id="7" name="Shape 1626"/>
          <p:cNvSpPr/>
          <p:nvPr/>
        </p:nvSpPr>
        <p:spPr>
          <a:xfrm flipV="1">
            <a:off x="3182368" y="4149225"/>
            <a:ext cx="1" cy="138695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33"/>
          </a:p>
        </p:txBody>
      </p:sp>
      <p:sp>
        <p:nvSpPr>
          <p:cNvPr id="8" name="Shape 1627"/>
          <p:cNvSpPr/>
          <p:nvPr/>
        </p:nvSpPr>
        <p:spPr>
          <a:xfrm flipV="1">
            <a:off x="4510624" y="2634578"/>
            <a:ext cx="1" cy="19697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33"/>
          </a:p>
        </p:txBody>
      </p:sp>
      <p:sp>
        <p:nvSpPr>
          <p:cNvPr id="9" name="Shape 1628"/>
          <p:cNvSpPr/>
          <p:nvPr/>
        </p:nvSpPr>
        <p:spPr>
          <a:xfrm flipV="1">
            <a:off x="5791225" y="1963436"/>
            <a:ext cx="1" cy="204954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33"/>
          </a:p>
        </p:txBody>
      </p:sp>
      <p:sp>
        <p:nvSpPr>
          <p:cNvPr id="10" name="Shape 1629"/>
          <p:cNvSpPr/>
          <p:nvPr/>
        </p:nvSpPr>
        <p:spPr>
          <a:xfrm flipV="1">
            <a:off x="7585481" y="3456551"/>
            <a:ext cx="1" cy="136095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33"/>
          </a:p>
        </p:txBody>
      </p:sp>
      <p:sp>
        <p:nvSpPr>
          <p:cNvPr id="11" name="Shape 1630"/>
          <p:cNvSpPr/>
          <p:nvPr/>
        </p:nvSpPr>
        <p:spPr>
          <a:xfrm>
            <a:off x="2970997" y="3939617"/>
            <a:ext cx="422743" cy="422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C4885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3"/>
          </a:p>
        </p:txBody>
      </p:sp>
      <p:sp>
        <p:nvSpPr>
          <p:cNvPr id="12" name="Shape 1636"/>
          <p:cNvSpPr/>
          <p:nvPr/>
        </p:nvSpPr>
        <p:spPr>
          <a:xfrm>
            <a:off x="4295908" y="2403782"/>
            <a:ext cx="422744" cy="422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C4885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3"/>
          </a:p>
        </p:txBody>
      </p:sp>
      <p:sp>
        <p:nvSpPr>
          <p:cNvPr id="13" name="Shape 1642"/>
          <p:cNvSpPr/>
          <p:nvPr/>
        </p:nvSpPr>
        <p:spPr>
          <a:xfrm>
            <a:off x="5582679" y="1566096"/>
            <a:ext cx="422744" cy="422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C4885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3"/>
          </a:p>
        </p:txBody>
      </p:sp>
      <p:sp>
        <p:nvSpPr>
          <p:cNvPr id="14" name="Shape 1648"/>
          <p:cNvSpPr/>
          <p:nvPr/>
        </p:nvSpPr>
        <p:spPr>
          <a:xfrm>
            <a:off x="7372331" y="4646460"/>
            <a:ext cx="422744" cy="422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C4885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3"/>
          </a:p>
        </p:txBody>
      </p:sp>
      <p:sp>
        <p:nvSpPr>
          <p:cNvPr id="15" name="Shape 1653"/>
          <p:cNvSpPr/>
          <p:nvPr/>
        </p:nvSpPr>
        <p:spPr>
          <a:xfrm>
            <a:off x="3124593" y="5486628"/>
            <a:ext cx="115547" cy="115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33"/>
          </a:p>
        </p:txBody>
      </p:sp>
      <p:sp>
        <p:nvSpPr>
          <p:cNvPr id="16" name="Shape 1654"/>
          <p:cNvSpPr/>
          <p:nvPr/>
        </p:nvSpPr>
        <p:spPr>
          <a:xfrm>
            <a:off x="4420741" y="4516851"/>
            <a:ext cx="179764" cy="179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33"/>
          </a:p>
        </p:txBody>
      </p:sp>
      <p:sp>
        <p:nvSpPr>
          <p:cNvPr id="17" name="Shape 1655"/>
          <p:cNvSpPr/>
          <p:nvPr/>
        </p:nvSpPr>
        <p:spPr>
          <a:xfrm>
            <a:off x="5675689" y="3901071"/>
            <a:ext cx="231073" cy="23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33"/>
          </a:p>
        </p:txBody>
      </p:sp>
      <p:sp>
        <p:nvSpPr>
          <p:cNvPr id="18" name="Shape 1656"/>
          <p:cNvSpPr/>
          <p:nvPr/>
        </p:nvSpPr>
        <p:spPr>
          <a:xfrm>
            <a:off x="7439490" y="3316506"/>
            <a:ext cx="285751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33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828727" y="2416032"/>
            <a:ext cx="2250495" cy="797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提供最全面的获取</a:t>
            </a:r>
            <a:r>
              <a: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方式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6213966" y="1595488"/>
            <a:ext cx="1855452" cy="4087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深入到文章内部的知识搜索</a:t>
            </a: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8005836" y="4674101"/>
            <a:ext cx="1854289" cy="4087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全面</a:t>
            </a:r>
            <a:r>
              <a:rPr lang="zh-CN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的服务</a:t>
            </a:r>
            <a:r>
              <a: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保障使用</a:t>
            </a:r>
            <a:endParaRPr lang="zh-CN" alt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3053797" y="4010537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67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4378711" y="2460626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67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669265" y="1622943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67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7455134" y="4723947"/>
            <a:ext cx="257140" cy="3090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67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9" name="Shape 1625"/>
          <p:cNvSpPr/>
          <p:nvPr/>
        </p:nvSpPr>
        <p:spPr>
          <a:xfrm>
            <a:off x="9701600" y="2138056"/>
            <a:ext cx="1541940" cy="1541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C4885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33"/>
          </a:p>
        </p:txBody>
      </p:sp>
      <p:sp>
        <p:nvSpPr>
          <p:cNvPr id="30" name="Shape 1657"/>
          <p:cNvSpPr/>
          <p:nvPr/>
        </p:nvSpPr>
        <p:spPr>
          <a:xfrm>
            <a:off x="10188439" y="2324755"/>
            <a:ext cx="459741" cy="469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3"/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9892014" y="2866801"/>
            <a:ext cx="1133997" cy="4544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 秀</a:t>
            </a:r>
            <a:endParaRPr lang="id-ID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7918" y="484094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5897"/>
                </a:solidFill>
              </a:rPr>
              <a:t>读秀小结</a:t>
            </a:r>
            <a:endParaRPr lang="zh-CN" altLang="en-US" sz="3600" b="1" dirty="0">
              <a:solidFill>
                <a:srgbClr val="00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3" grpId="0"/>
      <p:bldP spid="25" grpId="0"/>
      <p:bldP spid="26" grpId="0"/>
      <p:bldP spid="27" grpId="0"/>
      <p:bldP spid="28" grpId="0"/>
      <p:bldP spid="29" grpId="0" animBg="1"/>
      <p:bldP spid="29" grpId="1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93952" y="1190208"/>
            <a:ext cx="8430605" cy="51249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" name="图片 4" descr="PPT14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1430338"/>
            <a:ext cx="1116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PPT14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92" y="944166"/>
            <a:ext cx="1577830" cy="7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PPT14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517900"/>
            <a:ext cx="165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PPT14.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446463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PPT14.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2946400"/>
            <a:ext cx="131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PPT14.0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2608263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PPT14.0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179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PPT14.0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985963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PPT14.1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5" y="2149475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PPT14.1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608263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PPT1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078038"/>
            <a:ext cx="181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PPT14.1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88" y="3806825"/>
            <a:ext cx="172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PPT14.1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98763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606" y="1570489"/>
            <a:ext cx="2168772" cy="1157971"/>
          </a:xfrm>
          <a:prstGeom prst="rect">
            <a:avLst/>
          </a:prstGeom>
          <a:ln w="28575">
            <a:solidFill>
              <a:srgbClr val="005897"/>
            </a:solidFill>
          </a:ln>
        </p:spPr>
      </p:pic>
      <p:sp>
        <p:nvSpPr>
          <p:cNvPr id="21" name="Rectangle 5"/>
          <p:cNvSpPr>
            <a:spLocks/>
          </p:cNvSpPr>
          <p:nvPr/>
        </p:nvSpPr>
        <p:spPr bwMode="auto">
          <a:xfrm>
            <a:off x="213618" y="2876633"/>
            <a:ext cx="453367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tx2"/>
                </a:solidFill>
                <a:latin typeface="Avenir Heavy"/>
                <a:ea typeface="Avenir Heavy"/>
                <a:cs typeface="Avenir Heavy"/>
                <a:sym typeface="Avenir Heavy"/>
              </a:rPr>
              <a:t>读秀提供书目</a:t>
            </a:r>
            <a:r>
              <a:rPr lang="zh-CN" altLang="en-US" sz="2800" b="1" dirty="0">
                <a:solidFill>
                  <a:schemeClr val="tx2"/>
                </a:solidFill>
                <a:latin typeface="Avenir Heavy"/>
                <a:ea typeface="Avenir Heavy"/>
                <a:cs typeface="Avenir Heavy"/>
                <a:sym typeface="Avenir Heavy"/>
              </a:rPr>
              <a:t>及部分</a:t>
            </a:r>
            <a:r>
              <a:rPr lang="zh-CN" altLang="en-US" sz="2800" b="1" dirty="0" smtClean="0">
                <a:solidFill>
                  <a:schemeClr val="tx2"/>
                </a:solidFill>
                <a:latin typeface="Avenir Heavy"/>
                <a:ea typeface="Avenir Heavy"/>
                <a:cs typeface="Avenir Heavy"/>
                <a:sym typeface="Avenir Heavy"/>
              </a:rPr>
              <a:t>页及全文阅读</a:t>
            </a:r>
            <a:endParaRPr lang="en-US" altLang="zh-CN" sz="2800" b="1" dirty="0" smtClean="0">
              <a:solidFill>
                <a:schemeClr val="tx2"/>
              </a:solidFill>
              <a:latin typeface="Avenir Heavy"/>
              <a:ea typeface="Avenir Heavy"/>
              <a:cs typeface="Avenir Heavy"/>
              <a:sym typeface="Avenir Heavy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chemeClr val="tx2"/>
              </a:solidFill>
              <a:latin typeface="Avenir Heavy"/>
              <a:ea typeface="Avenir Heavy"/>
              <a:cs typeface="Avenir Heavy"/>
              <a:sym typeface="Avenir Heavy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Gill Sans" charset="0"/>
              </a:rPr>
              <a:t>。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61" y="815609"/>
            <a:ext cx="3345369" cy="4581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826" y="615639"/>
            <a:ext cx="2988924" cy="512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992" y="815609"/>
            <a:ext cx="709874" cy="38289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413" b="1" dirty="0">
                <a:solidFill>
                  <a:srgbClr val="005897"/>
                </a:solidFill>
              </a:rPr>
              <a:t>流媒体</a:t>
            </a:r>
            <a:r>
              <a:rPr lang="en-US" altLang="zh-CN" sz="3413" b="1" dirty="0">
                <a:solidFill>
                  <a:srgbClr val="005897"/>
                </a:solidFill>
              </a:rPr>
              <a:t>VS PDF</a:t>
            </a:r>
            <a:r>
              <a:rPr lang="zh-CN" altLang="en-US" sz="3413" b="1" dirty="0">
                <a:solidFill>
                  <a:srgbClr val="005897"/>
                </a:solidFill>
              </a:rPr>
              <a:t>版式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351" y="834578"/>
            <a:ext cx="3006985" cy="50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1438727"/>
            <a:ext cx="5400675" cy="2717800"/>
          </a:xfrm>
          <a:prstGeom prst="rect">
            <a:avLst/>
          </a:prstGeom>
        </p:spPr>
      </p:pic>
      <p:sp>
        <p:nvSpPr>
          <p:cNvPr id="10" name="文本占位符 2"/>
          <p:cNvSpPr txBox="1">
            <a:spLocks/>
          </p:cNvSpPr>
          <p:nvPr/>
        </p:nvSpPr>
        <p:spPr>
          <a:xfrm>
            <a:off x="0" y="318247"/>
            <a:ext cx="6100072" cy="766891"/>
          </a:xfrm>
          <a:prstGeom prst="rect">
            <a:avLst/>
          </a:prstGeom>
        </p:spPr>
        <p:txBody>
          <a:bodyPr>
            <a:noAutofit/>
          </a:bodyPr>
          <a:lstStyle>
            <a:lvl1pPr marL="33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96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0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3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7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5pPr>
            <a:lvl6pPr marL="350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6pPr>
            <a:lvl7pPr marL="414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7pPr>
            <a:lvl8pPr marL="477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8pPr>
            <a:lvl9pPr marL="541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9pPr>
          </a:lstStyle>
          <a:p>
            <a:pPr marL="0" indent="0" algn="l" defTabSz="415414" fontAlgn="base">
              <a:spcBef>
                <a:spcPts val="2939"/>
              </a:spcBef>
              <a:buNone/>
            </a:pPr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超</a:t>
            </a:r>
            <a:r>
              <a:rPr lang="zh-CN" altLang="en-US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星期刊</a:t>
            </a:r>
            <a:endParaRPr lang="zh-CN" altLang="en-US" sz="3200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8881"/>
            <a:ext cx="7180952" cy="45047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194489" y="4955757"/>
            <a:ext cx="499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qikan.chaoxing.com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21624"/>
          <a:stretch/>
        </p:blipFill>
        <p:spPr>
          <a:xfrm>
            <a:off x="5599086" y="844061"/>
            <a:ext cx="6203708" cy="520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5158" r="4760" b="6522"/>
          <a:stretch/>
        </p:blipFill>
        <p:spPr>
          <a:xfrm>
            <a:off x="1273057" y="3185067"/>
            <a:ext cx="4079630" cy="272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291058" y="658749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     秀</a:t>
            </a:r>
            <a:endParaRPr lang="zh-CN" altLang="en-US" sz="48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235498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花开满园，</a:t>
            </a:r>
            <a:r>
              <a:rPr lang="zh-CN" altLang="en-US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不如一支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“读”</a:t>
            </a:r>
            <a:r>
              <a:rPr lang="zh-CN" altLang="en-US" sz="32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秀</a:t>
            </a:r>
            <a:endParaRPr lang="zh-CN" altLang="en-US" sz="32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50204" y="1442665"/>
            <a:ext cx="3339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www.duxiu.com</a:t>
            </a:r>
            <a:endParaRPr lang="zh-CN" altLang="en-US" sz="3600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/>
          <p:nvPr>
            <p:custDataLst>
              <p:tags r:id="rId1"/>
            </p:custDataLst>
          </p:nvPr>
        </p:nvSpPr>
        <p:spPr>
          <a:xfrm>
            <a:off x="3186554" y="2647969"/>
            <a:ext cx="2076038" cy="2405861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FFFFFF"/>
                </a:solidFill>
                <a:latin typeface="+mn-lt"/>
                <a:ea typeface="+mn-ea"/>
                <a:sym typeface="+mn-ea"/>
              </a:rPr>
              <a:t>7100</a:t>
            </a:r>
            <a:endParaRPr lang="zh-CN" altLang="en-US" sz="40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MH_SubTitle_3"/>
          <p:cNvSpPr/>
          <p:nvPr>
            <p:custDataLst>
              <p:tags r:id="rId2"/>
            </p:custDataLst>
          </p:nvPr>
        </p:nvSpPr>
        <p:spPr>
          <a:xfrm>
            <a:off x="5262592" y="2647969"/>
            <a:ext cx="2074364" cy="2405861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+mn-lt"/>
                <a:ea typeface="+mn-ea"/>
                <a:sym typeface="+mn-ea"/>
              </a:rPr>
              <a:t>1300</a:t>
            </a:r>
            <a:endParaRPr lang="zh-CN" altLang="en-US" sz="40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MH_SubTitle_1"/>
          <p:cNvSpPr/>
          <p:nvPr>
            <p:custDataLst>
              <p:tags r:id="rId3"/>
            </p:custDataLst>
          </p:nvPr>
        </p:nvSpPr>
        <p:spPr>
          <a:xfrm>
            <a:off x="4224573" y="766141"/>
            <a:ext cx="2074364" cy="2405861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FFFFFF"/>
                </a:solidFill>
                <a:latin typeface="+mn-lt"/>
                <a:ea typeface="+mn-ea"/>
              </a:rPr>
              <a:t>8.8</a:t>
            </a:r>
            <a:r>
              <a:rPr lang="zh-CN" altLang="en-US" sz="4000" b="1" dirty="0" smtClean="0">
                <a:solidFill>
                  <a:srgbClr val="FFFFFF"/>
                </a:solidFill>
                <a:latin typeface="+mn-lt"/>
                <a:ea typeface="+mn-ea"/>
              </a:rPr>
              <a:t>万</a:t>
            </a:r>
            <a:endParaRPr lang="zh-CN" altLang="en-US" sz="40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MH_Other_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87984" y="736005"/>
            <a:ext cx="388420" cy="445344"/>
          </a:xfrm>
          <a:custGeom>
            <a:avLst/>
            <a:gdLst>
              <a:gd name="T0" fmla="*/ 0 w 293"/>
              <a:gd name="T1" fmla="*/ 2147483646 h 336"/>
              <a:gd name="T2" fmla="*/ 2147483646 w 293"/>
              <a:gd name="T3" fmla="*/ 0 h 336"/>
              <a:gd name="T4" fmla="*/ 2147483646 w 293"/>
              <a:gd name="T5" fmla="*/ 2147483646 h 336"/>
              <a:gd name="T6" fmla="*/ 2147483646 w 293"/>
              <a:gd name="T7" fmla="*/ 2147483646 h 336"/>
              <a:gd name="T8" fmla="*/ 2147483646 w 293"/>
              <a:gd name="T9" fmla="*/ 2147483646 h 336"/>
              <a:gd name="T10" fmla="*/ 2147483646 w 293"/>
              <a:gd name="T11" fmla="*/ 2147483646 h 336"/>
              <a:gd name="T12" fmla="*/ 0 w 293"/>
              <a:gd name="T13" fmla="*/ 2147483646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3" h="336">
                <a:moveTo>
                  <a:pt x="0" y="85"/>
                </a:moveTo>
                <a:lnTo>
                  <a:pt x="144" y="0"/>
                </a:lnTo>
                <a:lnTo>
                  <a:pt x="291" y="80"/>
                </a:lnTo>
                <a:lnTo>
                  <a:pt x="293" y="249"/>
                </a:lnTo>
                <a:lnTo>
                  <a:pt x="149" y="336"/>
                </a:lnTo>
                <a:lnTo>
                  <a:pt x="2" y="253"/>
                </a:lnTo>
                <a:lnTo>
                  <a:pt x="0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MH_Other_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181741" y="874966"/>
            <a:ext cx="200907" cy="177468"/>
          </a:xfrm>
          <a:custGeom>
            <a:avLst/>
            <a:gdLst>
              <a:gd name="T0" fmla="*/ 34 w 64"/>
              <a:gd name="T1" fmla="*/ 1 h 56"/>
              <a:gd name="T2" fmla="*/ 28 w 64"/>
              <a:gd name="T3" fmla="*/ 1 h 56"/>
              <a:gd name="T4" fmla="*/ 3 w 64"/>
              <a:gd name="T5" fmla="*/ 16 h 56"/>
              <a:gd name="T6" fmla="*/ 0 w 64"/>
              <a:gd name="T7" fmla="*/ 21 h 56"/>
              <a:gd name="T8" fmla="*/ 0 w 64"/>
              <a:gd name="T9" fmla="*/ 53 h 56"/>
              <a:gd name="T10" fmla="*/ 4 w 64"/>
              <a:gd name="T11" fmla="*/ 56 h 56"/>
              <a:gd name="T12" fmla="*/ 19 w 64"/>
              <a:gd name="T13" fmla="*/ 56 h 56"/>
              <a:gd name="T14" fmla="*/ 22 w 64"/>
              <a:gd name="T15" fmla="*/ 53 h 56"/>
              <a:gd name="T16" fmla="*/ 22 w 64"/>
              <a:gd name="T17" fmla="*/ 38 h 56"/>
              <a:gd name="T18" fmla="*/ 26 w 64"/>
              <a:gd name="T19" fmla="*/ 35 h 56"/>
              <a:gd name="T20" fmla="*/ 39 w 64"/>
              <a:gd name="T21" fmla="*/ 35 h 56"/>
              <a:gd name="T22" fmla="*/ 42 w 64"/>
              <a:gd name="T23" fmla="*/ 38 h 56"/>
              <a:gd name="T24" fmla="*/ 42 w 64"/>
              <a:gd name="T25" fmla="*/ 53 h 56"/>
              <a:gd name="T26" fmla="*/ 46 w 64"/>
              <a:gd name="T27" fmla="*/ 56 h 56"/>
              <a:gd name="T28" fmla="*/ 60 w 64"/>
              <a:gd name="T29" fmla="*/ 56 h 56"/>
              <a:gd name="T30" fmla="*/ 64 w 64"/>
              <a:gd name="T31" fmla="*/ 53 h 56"/>
              <a:gd name="T32" fmla="*/ 64 w 64"/>
              <a:gd name="T33" fmla="*/ 21 h 56"/>
              <a:gd name="T34" fmla="*/ 61 w 64"/>
              <a:gd name="T35" fmla="*/ 16 h 56"/>
              <a:gd name="T36" fmla="*/ 34 w 64"/>
              <a:gd name="T37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" h="56">
                <a:moveTo>
                  <a:pt x="34" y="1"/>
                </a:moveTo>
                <a:cubicBezTo>
                  <a:pt x="33" y="0"/>
                  <a:pt x="30" y="0"/>
                  <a:pt x="28" y="1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7"/>
                  <a:pt x="0" y="19"/>
                  <a:pt x="0" y="2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2" y="56"/>
                  <a:pt x="4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6"/>
                  <a:pt x="22" y="54"/>
                  <a:pt x="22" y="53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6"/>
                  <a:pt x="24" y="35"/>
                  <a:pt x="26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40" y="35"/>
                  <a:pt x="42" y="36"/>
                  <a:pt x="42" y="38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4"/>
                  <a:pt x="44" y="56"/>
                  <a:pt x="46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6"/>
                  <a:pt x="64" y="54"/>
                  <a:pt x="64" y="53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19"/>
                  <a:pt x="62" y="17"/>
                  <a:pt x="61" y="16"/>
                </a:cubicBezTo>
                <a:lnTo>
                  <a:pt x="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MH_Other_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159977" y="836458"/>
            <a:ext cx="241088" cy="80363"/>
          </a:xfrm>
          <a:custGeom>
            <a:avLst/>
            <a:gdLst>
              <a:gd name="T0" fmla="*/ 76 w 77"/>
              <a:gd name="T1" fmla="*/ 25 h 26"/>
              <a:gd name="T2" fmla="*/ 72 w 77"/>
              <a:gd name="T3" fmla="*/ 25 h 26"/>
              <a:gd name="T4" fmla="*/ 41 w 77"/>
              <a:gd name="T5" fmla="*/ 7 h 26"/>
              <a:gd name="T6" fmla="*/ 35 w 77"/>
              <a:gd name="T7" fmla="*/ 7 h 26"/>
              <a:gd name="T8" fmla="*/ 5 w 77"/>
              <a:gd name="T9" fmla="*/ 25 h 26"/>
              <a:gd name="T10" fmla="*/ 1 w 77"/>
              <a:gd name="T11" fmla="*/ 25 h 26"/>
              <a:gd name="T12" fmla="*/ 3 w 77"/>
              <a:gd name="T13" fmla="*/ 21 h 26"/>
              <a:gd name="T14" fmla="*/ 35 w 77"/>
              <a:gd name="T15" fmla="*/ 2 h 26"/>
              <a:gd name="T16" fmla="*/ 41 w 77"/>
              <a:gd name="T17" fmla="*/ 1 h 26"/>
              <a:gd name="T18" fmla="*/ 75 w 77"/>
              <a:gd name="T19" fmla="*/ 21 h 26"/>
              <a:gd name="T20" fmla="*/ 76 w 77"/>
              <a:gd name="T2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26">
                <a:moveTo>
                  <a:pt x="76" y="25"/>
                </a:moveTo>
                <a:cubicBezTo>
                  <a:pt x="76" y="26"/>
                  <a:pt x="74" y="26"/>
                  <a:pt x="72" y="25"/>
                </a:cubicBezTo>
                <a:cubicBezTo>
                  <a:pt x="41" y="7"/>
                  <a:pt x="41" y="7"/>
                  <a:pt x="41" y="7"/>
                </a:cubicBezTo>
                <a:cubicBezTo>
                  <a:pt x="39" y="6"/>
                  <a:pt x="37" y="6"/>
                  <a:pt x="35" y="7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26"/>
                  <a:pt x="2" y="26"/>
                  <a:pt x="1" y="25"/>
                </a:cubicBezTo>
                <a:cubicBezTo>
                  <a:pt x="0" y="24"/>
                  <a:pt x="1" y="22"/>
                  <a:pt x="3" y="21"/>
                </a:cubicBezTo>
                <a:cubicBezTo>
                  <a:pt x="35" y="2"/>
                  <a:pt x="35" y="2"/>
                  <a:pt x="35" y="2"/>
                </a:cubicBezTo>
                <a:cubicBezTo>
                  <a:pt x="37" y="1"/>
                  <a:pt x="39" y="0"/>
                  <a:pt x="41" y="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22"/>
                  <a:pt x="77" y="24"/>
                  <a:pt x="76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1" name="MH_Other_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40199" y="5028717"/>
            <a:ext cx="388420" cy="445344"/>
          </a:xfrm>
          <a:custGeom>
            <a:avLst/>
            <a:gdLst>
              <a:gd name="T0" fmla="*/ 0 w 294"/>
              <a:gd name="T1" fmla="*/ 87 h 336"/>
              <a:gd name="T2" fmla="*/ 145 w 294"/>
              <a:gd name="T3" fmla="*/ 0 h 336"/>
              <a:gd name="T4" fmla="*/ 292 w 294"/>
              <a:gd name="T5" fmla="*/ 82 h 336"/>
              <a:gd name="T6" fmla="*/ 294 w 294"/>
              <a:gd name="T7" fmla="*/ 250 h 336"/>
              <a:gd name="T8" fmla="*/ 152 w 294"/>
              <a:gd name="T9" fmla="*/ 336 h 336"/>
              <a:gd name="T10" fmla="*/ 5 w 294"/>
              <a:gd name="T11" fmla="*/ 255 h 336"/>
              <a:gd name="T12" fmla="*/ 0 w 294"/>
              <a:gd name="T13" fmla="*/ 87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" h="336">
                <a:moveTo>
                  <a:pt x="0" y="87"/>
                </a:moveTo>
                <a:lnTo>
                  <a:pt x="145" y="0"/>
                </a:lnTo>
                <a:lnTo>
                  <a:pt x="292" y="82"/>
                </a:lnTo>
                <a:lnTo>
                  <a:pt x="294" y="250"/>
                </a:lnTo>
                <a:lnTo>
                  <a:pt x="152" y="336"/>
                </a:lnTo>
                <a:lnTo>
                  <a:pt x="5" y="255"/>
                </a:lnTo>
                <a:lnTo>
                  <a:pt x="0" y="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MH_Other_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897123" y="5152609"/>
            <a:ext cx="236066" cy="257831"/>
          </a:xfrm>
          <a:custGeom>
            <a:avLst/>
            <a:gdLst>
              <a:gd name="T0" fmla="*/ 59 w 75"/>
              <a:gd name="T1" fmla="*/ 44 h 82"/>
              <a:gd name="T2" fmla="*/ 38 w 75"/>
              <a:gd name="T3" fmla="*/ 40 h 82"/>
              <a:gd name="T4" fmla="*/ 35 w 75"/>
              <a:gd name="T5" fmla="*/ 18 h 82"/>
              <a:gd name="T6" fmla="*/ 20 w 75"/>
              <a:gd name="T7" fmla="*/ 0 h 82"/>
              <a:gd name="T8" fmla="*/ 28 w 75"/>
              <a:gd name="T9" fmla="*/ 49 h 82"/>
              <a:gd name="T10" fmla="*/ 75 w 75"/>
              <a:gd name="T11" fmla="*/ 63 h 82"/>
              <a:gd name="T12" fmla="*/ 59 w 75"/>
              <a:gd name="T13" fmla="*/ 4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82">
                <a:moveTo>
                  <a:pt x="59" y="44"/>
                </a:moveTo>
                <a:cubicBezTo>
                  <a:pt x="59" y="44"/>
                  <a:pt x="53" y="55"/>
                  <a:pt x="38" y="40"/>
                </a:cubicBezTo>
                <a:cubicBezTo>
                  <a:pt x="23" y="23"/>
                  <a:pt x="35" y="18"/>
                  <a:pt x="35" y="18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0" y="18"/>
                  <a:pt x="28" y="49"/>
                </a:cubicBezTo>
                <a:cubicBezTo>
                  <a:pt x="58" y="82"/>
                  <a:pt x="75" y="63"/>
                  <a:pt x="75" y="63"/>
                </a:cubicBezTo>
                <a:lnTo>
                  <a:pt x="5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3" name="MH_Other_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094682" y="5271479"/>
            <a:ext cx="65295" cy="73666"/>
          </a:xfrm>
          <a:custGeom>
            <a:avLst/>
            <a:gdLst>
              <a:gd name="T0" fmla="*/ 50 w 50"/>
              <a:gd name="T1" fmla="*/ 45 h 55"/>
              <a:gd name="T2" fmla="*/ 38 w 50"/>
              <a:gd name="T3" fmla="*/ 55 h 55"/>
              <a:gd name="T4" fmla="*/ 0 w 50"/>
              <a:gd name="T5" fmla="*/ 10 h 55"/>
              <a:gd name="T6" fmla="*/ 10 w 50"/>
              <a:gd name="T7" fmla="*/ 0 h 55"/>
              <a:gd name="T8" fmla="*/ 50 w 50"/>
              <a:gd name="T9" fmla="*/ 4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5">
                <a:moveTo>
                  <a:pt x="50" y="45"/>
                </a:moveTo>
                <a:lnTo>
                  <a:pt x="38" y="55"/>
                </a:lnTo>
                <a:lnTo>
                  <a:pt x="0" y="10"/>
                </a:lnTo>
                <a:lnTo>
                  <a:pt x="10" y="0"/>
                </a:lnTo>
                <a:lnTo>
                  <a:pt x="50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4" name="MH_Other_7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969115" y="5134193"/>
            <a:ext cx="63621" cy="68643"/>
          </a:xfrm>
          <a:custGeom>
            <a:avLst/>
            <a:gdLst>
              <a:gd name="T0" fmla="*/ 48 w 48"/>
              <a:gd name="T1" fmla="*/ 43 h 52"/>
              <a:gd name="T2" fmla="*/ 38 w 48"/>
              <a:gd name="T3" fmla="*/ 52 h 52"/>
              <a:gd name="T4" fmla="*/ 0 w 48"/>
              <a:gd name="T5" fmla="*/ 9 h 52"/>
              <a:gd name="T6" fmla="*/ 10 w 48"/>
              <a:gd name="T7" fmla="*/ 0 h 52"/>
              <a:gd name="T8" fmla="*/ 48 w 48"/>
              <a:gd name="T9" fmla="*/ 4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2">
                <a:moveTo>
                  <a:pt x="48" y="43"/>
                </a:moveTo>
                <a:lnTo>
                  <a:pt x="38" y="52"/>
                </a:lnTo>
                <a:lnTo>
                  <a:pt x="0" y="9"/>
                </a:lnTo>
                <a:lnTo>
                  <a:pt x="10" y="0"/>
                </a:lnTo>
                <a:lnTo>
                  <a:pt x="48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MH_Other_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963881" y="2644620"/>
            <a:ext cx="388420" cy="443670"/>
          </a:xfrm>
          <a:custGeom>
            <a:avLst/>
            <a:gdLst>
              <a:gd name="T0" fmla="*/ 0 w 294"/>
              <a:gd name="T1" fmla="*/ 2147483646 h 336"/>
              <a:gd name="T2" fmla="*/ 2147483646 w 294"/>
              <a:gd name="T3" fmla="*/ 0 h 336"/>
              <a:gd name="T4" fmla="*/ 2147483646 w 294"/>
              <a:gd name="T5" fmla="*/ 2147483646 h 336"/>
              <a:gd name="T6" fmla="*/ 2147483646 w 294"/>
              <a:gd name="T7" fmla="*/ 2147483646 h 336"/>
              <a:gd name="T8" fmla="*/ 2147483646 w 294"/>
              <a:gd name="T9" fmla="*/ 2147483646 h 336"/>
              <a:gd name="T10" fmla="*/ 2147483646 w 294"/>
              <a:gd name="T11" fmla="*/ 2147483646 h 336"/>
              <a:gd name="T12" fmla="*/ 0 w 294"/>
              <a:gd name="T13" fmla="*/ 2147483646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4" h="336">
                <a:moveTo>
                  <a:pt x="0" y="85"/>
                </a:moveTo>
                <a:lnTo>
                  <a:pt x="144" y="0"/>
                </a:lnTo>
                <a:lnTo>
                  <a:pt x="291" y="80"/>
                </a:lnTo>
                <a:lnTo>
                  <a:pt x="294" y="248"/>
                </a:lnTo>
                <a:lnTo>
                  <a:pt x="152" y="336"/>
                </a:lnTo>
                <a:lnTo>
                  <a:pt x="5" y="253"/>
                </a:lnTo>
                <a:lnTo>
                  <a:pt x="0" y="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MH_Other_9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050941" y="2790279"/>
            <a:ext cx="212627" cy="60272"/>
          </a:xfrm>
          <a:custGeom>
            <a:avLst/>
            <a:gdLst>
              <a:gd name="T0" fmla="*/ 39 w 68"/>
              <a:gd name="T1" fmla="*/ 18 h 19"/>
              <a:gd name="T2" fmla="*/ 68 w 68"/>
              <a:gd name="T3" fmla="*/ 1 h 19"/>
              <a:gd name="T4" fmla="*/ 66 w 68"/>
              <a:gd name="T5" fmla="*/ 0 h 19"/>
              <a:gd name="T6" fmla="*/ 3 w 68"/>
              <a:gd name="T7" fmla="*/ 0 h 19"/>
              <a:gd name="T8" fmla="*/ 0 w 68"/>
              <a:gd name="T9" fmla="*/ 1 h 19"/>
              <a:gd name="T10" fmla="*/ 30 w 68"/>
              <a:gd name="T11" fmla="*/ 18 h 19"/>
              <a:gd name="T12" fmla="*/ 39 w 68"/>
              <a:gd name="T13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9">
                <a:moveTo>
                  <a:pt x="39" y="18"/>
                </a:moveTo>
                <a:cubicBezTo>
                  <a:pt x="68" y="1"/>
                  <a:pt x="68" y="1"/>
                  <a:pt x="68" y="1"/>
                </a:cubicBezTo>
                <a:cubicBezTo>
                  <a:pt x="68" y="0"/>
                  <a:pt x="67" y="0"/>
                  <a:pt x="66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30" y="18"/>
                  <a:pt x="30" y="18"/>
                  <a:pt x="30" y="18"/>
                </a:cubicBezTo>
                <a:cubicBezTo>
                  <a:pt x="32" y="19"/>
                  <a:pt x="36" y="19"/>
                  <a:pt x="39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MH_Other_10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039222" y="2807021"/>
            <a:ext cx="237740" cy="130590"/>
          </a:xfrm>
          <a:custGeom>
            <a:avLst/>
            <a:gdLst>
              <a:gd name="T0" fmla="*/ 45 w 76"/>
              <a:gd name="T1" fmla="*/ 18 h 42"/>
              <a:gd name="T2" fmla="*/ 38 w 76"/>
              <a:gd name="T3" fmla="*/ 20 h 42"/>
              <a:gd name="T4" fmla="*/ 32 w 76"/>
              <a:gd name="T5" fmla="*/ 18 h 42"/>
              <a:gd name="T6" fmla="*/ 1 w 76"/>
              <a:gd name="T7" fmla="*/ 0 h 42"/>
              <a:gd name="T8" fmla="*/ 0 w 76"/>
              <a:gd name="T9" fmla="*/ 1 h 42"/>
              <a:gd name="T10" fmla="*/ 0 w 76"/>
              <a:gd name="T11" fmla="*/ 38 h 42"/>
              <a:gd name="T12" fmla="*/ 7 w 76"/>
              <a:gd name="T13" fmla="*/ 42 h 42"/>
              <a:gd name="T14" fmla="*/ 70 w 76"/>
              <a:gd name="T15" fmla="*/ 42 h 42"/>
              <a:gd name="T16" fmla="*/ 76 w 76"/>
              <a:gd name="T17" fmla="*/ 38 h 42"/>
              <a:gd name="T18" fmla="*/ 76 w 76"/>
              <a:gd name="T19" fmla="*/ 1 h 42"/>
              <a:gd name="T20" fmla="*/ 76 w 76"/>
              <a:gd name="T21" fmla="*/ 0 h 42"/>
              <a:gd name="T22" fmla="*/ 45 w 76"/>
              <a:gd name="T23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42">
                <a:moveTo>
                  <a:pt x="45" y="18"/>
                </a:moveTo>
                <a:cubicBezTo>
                  <a:pt x="43" y="19"/>
                  <a:pt x="41" y="20"/>
                  <a:pt x="38" y="20"/>
                </a:cubicBezTo>
                <a:cubicBezTo>
                  <a:pt x="36" y="20"/>
                  <a:pt x="34" y="19"/>
                  <a:pt x="32" y="18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0"/>
                  <a:pt x="3" y="42"/>
                  <a:pt x="7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3" y="42"/>
                  <a:pt x="76" y="40"/>
                  <a:pt x="76" y="38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0"/>
                  <a:pt x="76" y="0"/>
                </a:cubicBezTo>
                <a:lnTo>
                  <a:pt x="45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8" name="MH_Text_2"/>
          <p:cNvSpPr txBox="1"/>
          <p:nvPr>
            <p:custDataLst>
              <p:tags r:id="rId14"/>
            </p:custDataLst>
          </p:nvPr>
        </p:nvSpPr>
        <p:spPr>
          <a:xfrm>
            <a:off x="758649" y="2644620"/>
            <a:ext cx="2129893" cy="138825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全文收录中文期刊</a:t>
            </a:r>
            <a:r>
              <a:rPr lang="en-US" altLang="zh-CN" sz="24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7100</a:t>
            </a:r>
            <a:r>
              <a:rPr lang="zh-CN" altLang="en-US" sz="24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余种</a:t>
            </a:r>
            <a:endParaRPr lang="zh-CN" altLang="en-US" sz="24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Other_11"/>
          <p:cNvSpPr/>
          <p:nvPr>
            <p:custDataLst>
              <p:tags r:id="rId15"/>
            </p:custDataLst>
          </p:nvPr>
        </p:nvSpPr>
        <p:spPr>
          <a:xfrm rot="16200000">
            <a:off x="4999738" y="834784"/>
            <a:ext cx="524033" cy="4150402"/>
          </a:xfrm>
          <a:custGeom>
            <a:avLst/>
            <a:gdLst>
              <a:gd name="connsiteX0" fmla="*/ 497620 w 497620"/>
              <a:gd name="connsiteY0" fmla="*/ 2951506 h 3935219"/>
              <a:gd name="connsiteX1" fmla="*/ 5763 w 497620"/>
              <a:gd name="connsiteY1" fmla="*/ 3935219 h 3935219"/>
              <a:gd name="connsiteX2" fmla="*/ 4980 w 497620"/>
              <a:gd name="connsiteY2" fmla="*/ 3935219 h 3935219"/>
              <a:gd name="connsiteX3" fmla="*/ 4980 w 497620"/>
              <a:gd name="connsiteY3" fmla="*/ 1977752 h 3935219"/>
              <a:gd name="connsiteX4" fmla="*/ 0 w 497620"/>
              <a:gd name="connsiteY4" fmla="*/ 1967792 h 3935219"/>
              <a:gd name="connsiteX5" fmla="*/ 4979 w 497620"/>
              <a:gd name="connsiteY5" fmla="*/ 1957834 h 3935219"/>
              <a:gd name="connsiteX6" fmla="*/ 4979 w 497620"/>
              <a:gd name="connsiteY6" fmla="*/ 0 h 3935219"/>
              <a:gd name="connsiteX7" fmla="*/ 5762 w 497620"/>
              <a:gd name="connsiteY7" fmla="*/ 0 h 3935219"/>
              <a:gd name="connsiteX8" fmla="*/ 497619 w 497620"/>
              <a:gd name="connsiteY8" fmla="*/ 983713 h 3935219"/>
              <a:gd name="connsiteX9" fmla="*/ 492640 w 497620"/>
              <a:gd name="connsiteY9" fmla="*/ 993671 h 3935219"/>
              <a:gd name="connsiteX10" fmla="*/ 492640 w 497620"/>
              <a:gd name="connsiteY10" fmla="*/ 2941546 h 393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620" h="3935219">
                <a:moveTo>
                  <a:pt x="497620" y="2951506"/>
                </a:moveTo>
                <a:lnTo>
                  <a:pt x="5763" y="3935219"/>
                </a:lnTo>
                <a:lnTo>
                  <a:pt x="4980" y="3935219"/>
                </a:lnTo>
                <a:lnTo>
                  <a:pt x="4980" y="1977752"/>
                </a:lnTo>
                <a:lnTo>
                  <a:pt x="0" y="1967792"/>
                </a:lnTo>
                <a:lnTo>
                  <a:pt x="4979" y="1957834"/>
                </a:lnTo>
                <a:lnTo>
                  <a:pt x="4979" y="0"/>
                </a:lnTo>
                <a:lnTo>
                  <a:pt x="5762" y="0"/>
                </a:lnTo>
                <a:lnTo>
                  <a:pt x="497619" y="983713"/>
                </a:lnTo>
                <a:lnTo>
                  <a:pt x="492640" y="993671"/>
                </a:lnTo>
                <a:lnTo>
                  <a:pt x="492640" y="29415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MH_Other_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5011" y="794603"/>
            <a:ext cx="631904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797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lang="zh-CN" altLang="en-US" sz="3797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1" name="MH_Other_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6918" y="4354004"/>
            <a:ext cx="704039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797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lang="zh-CN" altLang="en-US" sz="3797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2" name="MH_Other_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88139" y="4354004"/>
            <a:ext cx="689611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797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lang="zh-CN" altLang="en-US" sz="3797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3" name="MH_Text_1"/>
          <p:cNvSpPr txBox="1"/>
          <p:nvPr>
            <p:custDataLst>
              <p:tags r:id="rId19"/>
            </p:custDataLst>
          </p:nvPr>
        </p:nvSpPr>
        <p:spPr>
          <a:xfrm>
            <a:off x="6590252" y="771164"/>
            <a:ext cx="2121243" cy="90073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涵盖中外文期刊</a:t>
            </a:r>
            <a:r>
              <a:rPr lang="en-US" altLang="zh-CN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8.8</a:t>
            </a: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万种</a:t>
            </a:r>
            <a:endParaRPr lang="zh-CN" altLang="en-US" sz="24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Text_3"/>
          <p:cNvSpPr txBox="1"/>
          <p:nvPr>
            <p:custDataLst>
              <p:tags r:id="rId20"/>
            </p:custDataLst>
          </p:nvPr>
        </p:nvSpPr>
        <p:spPr>
          <a:xfrm>
            <a:off x="6337444" y="5058853"/>
            <a:ext cx="2122917" cy="90073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核心期刊超过</a:t>
            </a:r>
            <a:r>
              <a:rPr lang="en-US" altLang="zh-CN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</a:t>
            </a: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</a:p>
        </p:txBody>
      </p:sp>
      <p:sp>
        <p:nvSpPr>
          <p:cNvPr id="25" name="MH_Text_2"/>
          <p:cNvSpPr txBox="1"/>
          <p:nvPr>
            <p:custDataLst>
              <p:tags r:id="rId21"/>
            </p:custDataLst>
          </p:nvPr>
        </p:nvSpPr>
        <p:spPr>
          <a:xfrm>
            <a:off x="-1042126" y="479783"/>
            <a:ext cx="4557168" cy="87407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/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venir Heavy"/>
              </a:rPr>
              <a:t>超星期刊有什么？</a:t>
            </a:r>
          </a:p>
        </p:txBody>
      </p:sp>
      <p:sp>
        <p:nvSpPr>
          <p:cNvPr id="26" name="MH_Text_2"/>
          <p:cNvSpPr txBox="1"/>
          <p:nvPr>
            <p:custDataLst>
              <p:tags r:id="rId22"/>
            </p:custDataLst>
          </p:nvPr>
        </p:nvSpPr>
        <p:spPr>
          <a:xfrm>
            <a:off x="8672987" y="2325352"/>
            <a:ext cx="3387159" cy="280884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内容涉及理学、工学、农学、社科、文化、教育、哲学、医学、经管等各学科领域</a:t>
            </a:r>
          </a:p>
        </p:txBody>
      </p:sp>
    </p:spTree>
    <p:extLst>
      <p:ext uri="{BB962C8B-B14F-4D97-AF65-F5344CB8AC3E}">
        <p14:creationId xmlns:p14="http://schemas.microsoft.com/office/powerpoint/2010/main" val="21499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>
            <a:off x="1598134" y="2358620"/>
            <a:ext cx="2622490" cy="149849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71"/>
              <a:gd name="connsiteY0" fmla="*/ 10000 h 10000"/>
              <a:gd name="connsiteX1" fmla="*/ 2000 w 13871"/>
              <a:gd name="connsiteY1" fmla="*/ 0 h 10000"/>
              <a:gd name="connsiteX2" fmla="*/ 13871 w 13871"/>
              <a:gd name="connsiteY2" fmla="*/ 2910 h 10000"/>
              <a:gd name="connsiteX3" fmla="*/ 8000 w 13871"/>
              <a:gd name="connsiteY3" fmla="*/ 10000 h 10000"/>
              <a:gd name="connsiteX4" fmla="*/ 0 w 13871"/>
              <a:gd name="connsiteY4" fmla="*/ 10000 h 10000"/>
              <a:gd name="connsiteX0" fmla="*/ 0 w 13871"/>
              <a:gd name="connsiteY0" fmla="*/ 8360 h 8360"/>
              <a:gd name="connsiteX1" fmla="*/ 11153 w 13871"/>
              <a:gd name="connsiteY1" fmla="*/ 0 h 8360"/>
              <a:gd name="connsiteX2" fmla="*/ 13871 w 13871"/>
              <a:gd name="connsiteY2" fmla="*/ 1270 h 8360"/>
              <a:gd name="connsiteX3" fmla="*/ 8000 w 13871"/>
              <a:gd name="connsiteY3" fmla="*/ 8360 h 8360"/>
              <a:gd name="connsiteX4" fmla="*/ 0 w 13871"/>
              <a:gd name="connsiteY4" fmla="*/ 8360 h 8360"/>
              <a:gd name="connsiteX0" fmla="*/ 0 w 16221"/>
              <a:gd name="connsiteY0" fmla="*/ 5063 h 10000"/>
              <a:gd name="connsiteX1" fmla="*/ 14262 w 16221"/>
              <a:gd name="connsiteY1" fmla="*/ 0 h 10000"/>
              <a:gd name="connsiteX2" fmla="*/ 16221 w 16221"/>
              <a:gd name="connsiteY2" fmla="*/ 1519 h 10000"/>
              <a:gd name="connsiteX3" fmla="*/ 11988 w 16221"/>
              <a:gd name="connsiteY3" fmla="*/ 10000 h 10000"/>
              <a:gd name="connsiteX4" fmla="*/ 0 w 16221"/>
              <a:gd name="connsiteY4" fmla="*/ 5063 h 10000"/>
              <a:gd name="connsiteX0" fmla="*/ 0 w 16221"/>
              <a:gd name="connsiteY0" fmla="*/ 7246 h 12183"/>
              <a:gd name="connsiteX1" fmla="*/ 10250 w 16221"/>
              <a:gd name="connsiteY1" fmla="*/ 0 h 12183"/>
              <a:gd name="connsiteX2" fmla="*/ 16221 w 16221"/>
              <a:gd name="connsiteY2" fmla="*/ 3702 h 12183"/>
              <a:gd name="connsiteX3" fmla="*/ 11988 w 16221"/>
              <a:gd name="connsiteY3" fmla="*/ 12183 h 12183"/>
              <a:gd name="connsiteX4" fmla="*/ 0 w 16221"/>
              <a:gd name="connsiteY4" fmla="*/ 7246 h 12183"/>
              <a:gd name="connsiteX0" fmla="*/ 0 w 16221"/>
              <a:gd name="connsiteY0" fmla="*/ 7246 h 13132"/>
              <a:gd name="connsiteX1" fmla="*/ 10250 w 16221"/>
              <a:gd name="connsiteY1" fmla="*/ 0 h 13132"/>
              <a:gd name="connsiteX2" fmla="*/ 16221 w 16221"/>
              <a:gd name="connsiteY2" fmla="*/ 3702 h 13132"/>
              <a:gd name="connsiteX3" fmla="*/ 3412 w 16221"/>
              <a:gd name="connsiteY3" fmla="*/ 13132 h 13132"/>
              <a:gd name="connsiteX4" fmla="*/ 0 w 16221"/>
              <a:gd name="connsiteY4" fmla="*/ 7246 h 13132"/>
              <a:gd name="connsiteX0" fmla="*/ 0 w 16279"/>
              <a:gd name="connsiteY0" fmla="*/ 7246 h 13132"/>
              <a:gd name="connsiteX1" fmla="*/ 10250 w 16279"/>
              <a:gd name="connsiteY1" fmla="*/ 0 h 13132"/>
              <a:gd name="connsiteX2" fmla="*/ 16279 w 16279"/>
              <a:gd name="connsiteY2" fmla="*/ 3765 h 13132"/>
              <a:gd name="connsiteX3" fmla="*/ 3412 w 16279"/>
              <a:gd name="connsiteY3" fmla="*/ 13132 h 13132"/>
              <a:gd name="connsiteX4" fmla="*/ 0 w 16279"/>
              <a:gd name="connsiteY4" fmla="*/ 7246 h 13132"/>
              <a:gd name="connsiteX0" fmla="*/ 0 w 16301"/>
              <a:gd name="connsiteY0" fmla="*/ 7246 h 13132"/>
              <a:gd name="connsiteX1" fmla="*/ 10250 w 16301"/>
              <a:gd name="connsiteY1" fmla="*/ 0 h 13132"/>
              <a:gd name="connsiteX2" fmla="*/ 16301 w 16301"/>
              <a:gd name="connsiteY2" fmla="*/ 3812 h 13132"/>
              <a:gd name="connsiteX3" fmla="*/ 3412 w 16301"/>
              <a:gd name="connsiteY3" fmla="*/ 13132 h 13132"/>
              <a:gd name="connsiteX4" fmla="*/ 0 w 16301"/>
              <a:gd name="connsiteY4" fmla="*/ 7246 h 13132"/>
              <a:gd name="connsiteX0" fmla="*/ 0 w 16366"/>
              <a:gd name="connsiteY0" fmla="*/ 7246 h 13132"/>
              <a:gd name="connsiteX1" fmla="*/ 10250 w 16366"/>
              <a:gd name="connsiteY1" fmla="*/ 0 h 13132"/>
              <a:gd name="connsiteX2" fmla="*/ 16366 w 16366"/>
              <a:gd name="connsiteY2" fmla="*/ 3836 h 13132"/>
              <a:gd name="connsiteX3" fmla="*/ 3412 w 16366"/>
              <a:gd name="connsiteY3" fmla="*/ 13132 h 13132"/>
              <a:gd name="connsiteX4" fmla="*/ 0 w 16366"/>
              <a:gd name="connsiteY4" fmla="*/ 7246 h 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>
            <a:off x="2341489" y="3491957"/>
            <a:ext cx="2622490" cy="15002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71"/>
              <a:gd name="connsiteY0" fmla="*/ 10000 h 10000"/>
              <a:gd name="connsiteX1" fmla="*/ 2000 w 13871"/>
              <a:gd name="connsiteY1" fmla="*/ 0 h 10000"/>
              <a:gd name="connsiteX2" fmla="*/ 13871 w 13871"/>
              <a:gd name="connsiteY2" fmla="*/ 2910 h 10000"/>
              <a:gd name="connsiteX3" fmla="*/ 8000 w 13871"/>
              <a:gd name="connsiteY3" fmla="*/ 10000 h 10000"/>
              <a:gd name="connsiteX4" fmla="*/ 0 w 13871"/>
              <a:gd name="connsiteY4" fmla="*/ 10000 h 10000"/>
              <a:gd name="connsiteX0" fmla="*/ 0 w 13871"/>
              <a:gd name="connsiteY0" fmla="*/ 8360 h 8360"/>
              <a:gd name="connsiteX1" fmla="*/ 11153 w 13871"/>
              <a:gd name="connsiteY1" fmla="*/ 0 h 8360"/>
              <a:gd name="connsiteX2" fmla="*/ 13871 w 13871"/>
              <a:gd name="connsiteY2" fmla="*/ 1270 h 8360"/>
              <a:gd name="connsiteX3" fmla="*/ 8000 w 13871"/>
              <a:gd name="connsiteY3" fmla="*/ 8360 h 8360"/>
              <a:gd name="connsiteX4" fmla="*/ 0 w 13871"/>
              <a:gd name="connsiteY4" fmla="*/ 8360 h 8360"/>
              <a:gd name="connsiteX0" fmla="*/ 0 w 16221"/>
              <a:gd name="connsiteY0" fmla="*/ 5063 h 10000"/>
              <a:gd name="connsiteX1" fmla="*/ 14262 w 16221"/>
              <a:gd name="connsiteY1" fmla="*/ 0 h 10000"/>
              <a:gd name="connsiteX2" fmla="*/ 16221 w 16221"/>
              <a:gd name="connsiteY2" fmla="*/ 1519 h 10000"/>
              <a:gd name="connsiteX3" fmla="*/ 11988 w 16221"/>
              <a:gd name="connsiteY3" fmla="*/ 10000 h 10000"/>
              <a:gd name="connsiteX4" fmla="*/ 0 w 16221"/>
              <a:gd name="connsiteY4" fmla="*/ 5063 h 10000"/>
              <a:gd name="connsiteX0" fmla="*/ 0 w 16221"/>
              <a:gd name="connsiteY0" fmla="*/ 7246 h 12183"/>
              <a:gd name="connsiteX1" fmla="*/ 10250 w 16221"/>
              <a:gd name="connsiteY1" fmla="*/ 0 h 12183"/>
              <a:gd name="connsiteX2" fmla="*/ 16221 w 16221"/>
              <a:gd name="connsiteY2" fmla="*/ 3702 h 12183"/>
              <a:gd name="connsiteX3" fmla="*/ 11988 w 16221"/>
              <a:gd name="connsiteY3" fmla="*/ 12183 h 12183"/>
              <a:gd name="connsiteX4" fmla="*/ 0 w 16221"/>
              <a:gd name="connsiteY4" fmla="*/ 7246 h 12183"/>
              <a:gd name="connsiteX0" fmla="*/ 0 w 16221"/>
              <a:gd name="connsiteY0" fmla="*/ 7246 h 13132"/>
              <a:gd name="connsiteX1" fmla="*/ 10250 w 16221"/>
              <a:gd name="connsiteY1" fmla="*/ 0 h 13132"/>
              <a:gd name="connsiteX2" fmla="*/ 16221 w 16221"/>
              <a:gd name="connsiteY2" fmla="*/ 3702 h 13132"/>
              <a:gd name="connsiteX3" fmla="*/ 3412 w 16221"/>
              <a:gd name="connsiteY3" fmla="*/ 13132 h 13132"/>
              <a:gd name="connsiteX4" fmla="*/ 0 w 16221"/>
              <a:gd name="connsiteY4" fmla="*/ 7246 h 13132"/>
              <a:gd name="connsiteX0" fmla="*/ 0 w 16279"/>
              <a:gd name="connsiteY0" fmla="*/ 7246 h 13132"/>
              <a:gd name="connsiteX1" fmla="*/ 10250 w 16279"/>
              <a:gd name="connsiteY1" fmla="*/ 0 h 13132"/>
              <a:gd name="connsiteX2" fmla="*/ 16279 w 16279"/>
              <a:gd name="connsiteY2" fmla="*/ 3765 h 13132"/>
              <a:gd name="connsiteX3" fmla="*/ 3412 w 16279"/>
              <a:gd name="connsiteY3" fmla="*/ 13132 h 13132"/>
              <a:gd name="connsiteX4" fmla="*/ 0 w 16279"/>
              <a:gd name="connsiteY4" fmla="*/ 7246 h 13132"/>
              <a:gd name="connsiteX0" fmla="*/ 0 w 16301"/>
              <a:gd name="connsiteY0" fmla="*/ 7246 h 13132"/>
              <a:gd name="connsiteX1" fmla="*/ 10250 w 16301"/>
              <a:gd name="connsiteY1" fmla="*/ 0 h 13132"/>
              <a:gd name="connsiteX2" fmla="*/ 16301 w 16301"/>
              <a:gd name="connsiteY2" fmla="*/ 3812 h 13132"/>
              <a:gd name="connsiteX3" fmla="*/ 3412 w 16301"/>
              <a:gd name="connsiteY3" fmla="*/ 13132 h 13132"/>
              <a:gd name="connsiteX4" fmla="*/ 0 w 16301"/>
              <a:gd name="connsiteY4" fmla="*/ 7246 h 13132"/>
              <a:gd name="connsiteX0" fmla="*/ 0 w 16366"/>
              <a:gd name="connsiteY0" fmla="*/ 7246 h 13132"/>
              <a:gd name="connsiteX1" fmla="*/ 10250 w 16366"/>
              <a:gd name="connsiteY1" fmla="*/ 0 h 13132"/>
              <a:gd name="connsiteX2" fmla="*/ 16366 w 16366"/>
              <a:gd name="connsiteY2" fmla="*/ 3836 h 13132"/>
              <a:gd name="connsiteX3" fmla="*/ 3412 w 16366"/>
              <a:gd name="connsiteY3" fmla="*/ 13132 h 13132"/>
              <a:gd name="connsiteX4" fmla="*/ 0 w 16366"/>
              <a:gd name="connsiteY4" fmla="*/ 7246 h 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MH_SubTitle_3"/>
          <p:cNvSpPr/>
          <p:nvPr>
            <p:custDataLst>
              <p:tags r:id="rId3"/>
            </p:custDataLst>
          </p:nvPr>
        </p:nvSpPr>
        <p:spPr>
          <a:xfrm flipH="1">
            <a:off x="2341489" y="4311180"/>
            <a:ext cx="3652754" cy="823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</a:rPr>
              <a:t>域出版</a:t>
            </a:r>
          </a:p>
        </p:txBody>
      </p:sp>
      <p:sp>
        <p:nvSpPr>
          <p:cNvPr id="7" name="MH_SubTitle_2"/>
          <p:cNvSpPr/>
          <p:nvPr>
            <p:custDataLst>
              <p:tags r:id="rId4"/>
            </p:custDataLst>
          </p:nvPr>
        </p:nvSpPr>
        <p:spPr>
          <a:xfrm flipH="1">
            <a:off x="1604830" y="3176056"/>
            <a:ext cx="3652754" cy="823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00"/>
                </a:solidFill>
              </a:rPr>
              <a:t>社交分享阅读</a:t>
            </a:r>
          </a:p>
        </p:txBody>
      </p:sp>
      <p:sp>
        <p:nvSpPr>
          <p:cNvPr id="8" name="MH_SubTitle_1"/>
          <p:cNvSpPr/>
          <p:nvPr>
            <p:custDataLst>
              <p:tags r:id="rId5"/>
            </p:custDataLst>
          </p:nvPr>
        </p:nvSpPr>
        <p:spPr>
          <a:xfrm flipH="1">
            <a:off x="861475" y="2040820"/>
            <a:ext cx="3652754" cy="825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</a:rPr>
              <a:t>流媒体</a:t>
            </a:r>
          </a:p>
        </p:txBody>
      </p:sp>
      <p:sp>
        <p:nvSpPr>
          <p:cNvPr id="10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61874" y="1989635"/>
            <a:ext cx="7439839" cy="82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流式阅读，不同终端自适应阅读，提供最佳阅读体验</a:t>
            </a:r>
          </a:p>
        </p:txBody>
      </p:sp>
      <p:sp>
        <p:nvSpPr>
          <p:cNvPr id="11" name="MH_Text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25971" y="3141763"/>
            <a:ext cx="6329000" cy="8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分享转发；嵌入课堂与教学过程；辅助科研</a:t>
            </a:r>
          </a:p>
        </p:txBody>
      </p:sp>
      <p:sp>
        <p:nvSpPr>
          <p:cNvPr id="12" name="MH_Text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97327" y="4336405"/>
            <a:ext cx="4945268" cy="8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开通渠道；大数据分析</a:t>
            </a:r>
          </a:p>
        </p:txBody>
      </p:sp>
      <p:sp>
        <p:nvSpPr>
          <p:cNvPr id="13" name="MH_Text_2"/>
          <p:cNvSpPr txBox="1"/>
          <p:nvPr>
            <p:custDataLst>
              <p:tags r:id="rId9"/>
            </p:custDataLst>
          </p:nvPr>
        </p:nvSpPr>
        <p:spPr>
          <a:xfrm>
            <a:off x="-1042126" y="479783"/>
            <a:ext cx="4557168" cy="87407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/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venir Heavy"/>
              </a:rPr>
              <a:t>超</a:t>
            </a:r>
            <a:r>
              <a:rPr lang="zh-CN" altLang="en-US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venir Heavy"/>
              </a:rPr>
              <a:t>星期刊</a:t>
            </a:r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venir Heavy"/>
              </a:rPr>
              <a:t>三</a:t>
            </a:r>
            <a:r>
              <a:rPr lang="zh-CN" altLang="en-US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venir Heavy"/>
              </a:rPr>
              <a:t>大特点</a:t>
            </a:r>
            <a:endParaRPr lang="zh-CN" altLang="en-US" sz="3200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836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82" y="613923"/>
            <a:ext cx="3150687" cy="5037589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667739" y="1325123"/>
            <a:ext cx="5186855" cy="7112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413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app.chaoxing.com</a:t>
            </a:r>
            <a:endParaRPr lang="zh-CN" altLang="en-US" sz="3413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39" y="2277501"/>
            <a:ext cx="3238500" cy="3238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03701" y="5851904"/>
            <a:ext cx="613501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eaLnBrk="0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无所不在、无处不在、无时不在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16846" y="613923"/>
            <a:ext cx="5186855" cy="7112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413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获取途径</a:t>
            </a:r>
          </a:p>
        </p:txBody>
      </p:sp>
    </p:spTree>
    <p:extLst>
      <p:ext uri="{BB962C8B-B14F-4D97-AF65-F5344CB8AC3E}">
        <p14:creationId xmlns:p14="http://schemas.microsoft.com/office/powerpoint/2010/main" val="5594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6"/>
          <p:cNvSpPr txBox="1">
            <a:spLocks/>
          </p:cNvSpPr>
          <p:nvPr/>
        </p:nvSpPr>
        <p:spPr>
          <a:xfrm>
            <a:off x="137678" y="547879"/>
            <a:ext cx="5831165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超星学习通移动端登陆</a:t>
            </a:r>
            <a:endParaRPr lang="en-US" altLang="ko-KR" sz="3200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11466414" y="348172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b="0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8F74E-B4A5-4AC5-9208-5754DED0CF49}" type="slidenum">
              <a:rPr lang="ko-KR" altLang="en-US" smtClean="0">
                <a:solidFill>
                  <a:prstClr val="black"/>
                </a:solidFill>
                <a:ea typeface="맑은 고딕" panose="020B0503020000020004" pitchFamily="34" charset="-127"/>
              </a:rPr>
              <a:pPr/>
              <a:t>23</a:t>
            </a:fld>
            <a:endParaRPr lang="ko-KR" altLang="en-US" dirty="0">
              <a:solidFill>
                <a:prstClr val="black"/>
              </a:solidFill>
              <a:ea typeface="맑은 고딕" panose="020B0503020000020004" pitchFamily="34" charset="-127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" y="1102160"/>
            <a:ext cx="3141250" cy="5040000"/>
          </a:xfrm>
          <a:prstGeom prst="rect">
            <a:avLst/>
          </a:prstGeom>
          <a:ln w="12700">
            <a:solidFill>
              <a:srgbClr val="5B9BD5">
                <a:lumMod val="50000"/>
              </a:srgb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933" y="1102160"/>
            <a:ext cx="3120417" cy="5040000"/>
          </a:xfrm>
          <a:prstGeom prst="rect">
            <a:avLst/>
          </a:prstGeom>
          <a:ln w="12700">
            <a:solidFill>
              <a:srgbClr val="5B9BD5">
                <a:lumMod val="50000"/>
              </a:srgb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452" y="1100421"/>
            <a:ext cx="3117073" cy="5040000"/>
          </a:xfrm>
          <a:prstGeom prst="rect">
            <a:avLst/>
          </a:prstGeom>
          <a:ln w="12700">
            <a:solidFill>
              <a:srgbClr val="5B9BD5">
                <a:lumMod val="50000"/>
              </a:srgb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553" y="1100421"/>
            <a:ext cx="2698541" cy="2295238"/>
          </a:xfrm>
          <a:prstGeom prst="rect">
            <a:avLst/>
          </a:prstGeom>
          <a:ln w="12700">
            <a:solidFill>
              <a:srgbClr val="5B9BD5">
                <a:lumMod val="50000"/>
              </a:srgb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599" y="3491135"/>
            <a:ext cx="2677467" cy="2634772"/>
          </a:xfrm>
          <a:prstGeom prst="rect">
            <a:avLst/>
          </a:prstGeom>
          <a:ln w="12700">
            <a:solidFill>
              <a:srgbClr val="5B9BD5">
                <a:lumMod val="50000"/>
              </a:srgbClr>
            </a:solidFill>
          </a:ln>
        </p:spPr>
      </p:pic>
      <p:sp>
        <p:nvSpPr>
          <p:cNvPr id="9" name="椭圆 8"/>
          <p:cNvSpPr/>
          <p:nvPr/>
        </p:nvSpPr>
        <p:spPr>
          <a:xfrm>
            <a:off x="2474634" y="5617906"/>
            <a:ext cx="578627" cy="5225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35341" y="4329548"/>
            <a:ext cx="591640" cy="3442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154860" y="1241212"/>
            <a:ext cx="1343664" cy="5007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507066" y="1609412"/>
            <a:ext cx="1813169" cy="4808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6699529" y="5116497"/>
            <a:ext cx="2802928" cy="747722"/>
          </a:xfrm>
          <a:prstGeom prst="wedgeRoundRectCallout">
            <a:avLst>
              <a:gd name="adj1" fmla="val 57453"/>
              <a:gd name="adj2" fmla="val -53556"/>
              <a:gd name="adj3" fmla="val 16667"/>
            </a:avLst>
          </a:prstGeom>
          <a:solidFill>
            <a:srgbClr val="92D050"/>
          </a:solidFill>
          <a:ln w="12700">
            <a:solidFill>
              <a:sysClr val="window" lastClr="FFFFFF"/>
            </a:solidFill>
          </a:ln>
          <a:effectLst/>
        </p:spPr>
        <p:txBody>
          <a:bodyPr wrap="square">
            <a:spAutoFit/>
          </a:bodyPr>
          <a:lstStyle/>
          <a:p>
            <a:pPr defTabSz="866952" latinLnBrk="1">
              <a:defRPr/>
            </a:pPr>
            <a:r>
              <a:rPr lang="zh-CN" altLang="en-US" sz="1896" b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单位账号：输入单位名称</a:t>
            </a:r>
            <a:r>
              <a:rPr lang="zh-CN" altLang="en-US" sz="1896" b="1" noProof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，图书馆帐号</a:t>
            </a:r>
            <a:endParaRPr lang="en-US" altLang="zh-CN" sz="1896" b="1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13627" y="4212176"/>
            <a:ext cx="296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FF0000"/>
                </a:solidFill>
                <a:latin typeface="Calibri"/>
              </a:rPr>
              <a:t>湖北工程学院</a:t>
            </a:r>
            <a:endParaRPr lang="zh-CN" altLang="en-US" sz="24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8" y="1014382"/>
            <a:ext cx="3384056" cy="54050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文本占位符 1"/>
          <p:cNvSpPr txBox="1">
            <a:spLocks/>
          </p:cNvSpPr>
          <p:nvPr/>
        </p:nvSpPr>
        <p:spPr>
          <a:xfrm>
            <a:off x="-71783" y="446764"/>
            <a:ext cx="5831165" cy="415498"/>
          </a:xfrm>
          <a:prstGeom prst="rect">
            <a:avLst/>
          </a:prstGeom>
        </p:spPr>
        <p:txBody>
          <a:bodyPr/>
          <a:lstStyle>
            <a:lvl1pPr marL="444500" indent="-358775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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4450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机构关联</a:t>
            </a:r>
          </a:p>
        </p:txBody>
      </p:sp>
      <p:sp>
        <p:nvSpPr>
          <p:cNvPr id="4" name="灯片编号占位符 2"/>
          <p:cNvSpPr txBox="1">
            <a:spLocks/>
          </p:cNvSpPr>
          <p:nvPr/>
        </p:nvSpPr>
        <p:spPr>
          <a:xfrm>
            <a:off x="11466414" y="332402"/>
            <a:ext cx="725586" cy="13874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8F74E-B4A5-4AC5-9208-5754DED0CF4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09" y="664281"/>
            <a:ext cx="3173308" cy="49384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1090" y="1694198"/>
            <a:ext cx="1465726" cy="5443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688" tIns="25688" rIns="25688" bIns="25688" numCol="1" spcCol="38100" rtlCol="0" anchor="ctr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xggc009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509429" y="3245771"/>
            <a:ext cx="570347" cy="566816"/>
          </a:xfrm>
          <a:prstGeom prst="rightArrow">
            <a:avLst/>
          </a:prstGeom>
          <a:solidFill>
            <a:srgbClr val="FF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688" tIns="25688" rIns="25688" bIns="25688" numCol="1" spcCol="38100" rtlCol="0" anchor="ctr">
            <a:spAutoFit/>
          </a:bodyPr>
          <a:lstStyle/>
          <a:p>
            <a:pPr algn="ctr" defTabSz="417420" hangingPunct="0"/>
            <a:endParaRPr lang="zh-CN" altLang="en-US" sz="1517" cap="all" spc="243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venir Medium"/>
              <a:sym typeface="Avenir Medium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5740" y="1896635"/>
            <a:ext cx="682741" cy="341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707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7256663" y="3314046"/>
            <a:ext cx="570347" cy="566816"/>
          </a:xfrm>
          <a:prstGeom prst="rightArrow">
            <a:avLst/>
          </a:prstGeom>
          <a:solidFill>
            <a:srgbClr val="FF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688" tIns="25688" rIns="25688" bIns="25688" numCol="1" spcCol="38100" rtlCol="0" anchor="ctr">
            <a:spAutoFit/>
          </a:bodyPr>
          <a:lstStyle/>
          <a:p>
            <a:pPr algn="ctr" defTabSz="417420" hangingPunct="0"/>
            <a:endParaRPr lang="zh-CN" altLang="en-US" sz="1517" cap="all" spc="243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venir Medium"/>
              <a:sym typeface="Avenir Medium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868" y="794046"/>
            <a:ext cx="314782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bldLvl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82" y="1140336"/>
            <a:ext cx="3167500" cy="504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526" y="1140336"/>
            <a:ext cx="3135806" cy="504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8" name="文本占位符 2"/>
          <p:cNvSpPr txBox="1">
            <a:spLocks/>
          </p:cNvSpPr>
          <p:nvPr/>
        </p:nvSpPr>
        <p:spPr>
          <a:xfrm>
            <a:off x="0" y="318247"/>
            <a:ext cx="6100072" cy="766891"/>
          </a:xfrm>
          <a:prstGeom prst="rect">
            <a:avLst/>
          </a:prstGeom>
        </p:spPr>
        <p:txBody>
          <a:bodyPr>
            <a:noAutofit/>
          </a:bodyPr>
          <a:lstStyle>
            <a:lvl1pPr marL="33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96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0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3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7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5pPr>
            <a:lvl6pPr marL="350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6pPr>
            <a:lvl7pPr marL="414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7pPr>
            <a:lvl8pPr marL="477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8pPr>
            <a:lvl9pPr marL="541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9pPr>
          </a:lstStyle>
          <a:p>
            <a:pPr marL="0" indent="0" algn="l" defTabSz="415414" fontAlgn="base">
              <a:spcBef>
                <a:spcPts val="2939"/>
              </a:spcBef>
              <a:buNone/>
            </a:pPr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超</a:t>
            </a:r>
            <a:r>
              <a:rPr lang="zh-CN" altLang="en-US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星期刊移动端</a:t>
            </a:r>
            <a:endParaRPr lang="zh-CN" altLang="en-US" sz="3200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00" y="1140336"/>
            <a:ext cx="3147820" cy="504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332" y="1085138"/>
            <a:ext cx="3115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062" y="1237223"/>
            <a:ext cx="3120417" cy="50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文本占位符 2"/>
          <p:cNvSpPr txBox="1">
            <a:spLocks/>
          </p:cNvSpPr>
          <p:nvPr/>
        </p:nvSpPr>
        <p:spPr>
          <a:xfrm>
            <a:off x="0" y="318247"/>
            <a:ext cx="6100072" cy="766891"/>
          </a:xfrm>
          <a:prstGeom prst="rect">
            <a:avLst/>
          </a:prstGeom>
        </p:spPr>
        <p:txBody>
          <a:bodyPr>
            <a:noAutofit/>
          </a:bodyPr>
          <a:lstStyle>
            <a:lvl1pPr marL="33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96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0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3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7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5pPr>
            <a:lvl6pPr marL="350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6pPr>
            <a:lvl7pPr marL="414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7pPr>
            <a:lvl8pPr marL="477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8pPr>
            <a:lvl9pPr marL="541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9pPr>
          </a:lstStyle>
          <a:p>
            <a:pPr marL="0" indent="0" algn="l" defTabSz="415414" fontAlgn="base">
              <a:spcBef>
                <a:spcPts val="2939"/>
              </a:spcBef>
              <a:buNone/>
            </a:pPr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超</a:t>
            </a:r>
            <a:r>
              <a:rPr lang="zh-CN" altLang="en-US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星期刊移动端</a:t>
            </a:r>
            <a:endParaRPr lang="zh-CN" altLang="en-US" sz="3200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477" y="1253168"/>
            <a:ext cx="2514884" cy="370476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200" y="1085138"/>
            <a:ext cx="1567161" cy="50675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椭圆 10"/>
          <p:cNvSpPr/>
          <p:nvPr/>
        </p:nvSpPr>
        <p:spPr>
          <a:xfrm>
            <a:off x="9202533" y="1239100"/>
            <a:ext cx="335545" cy="368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715" y="1253168"/>
            <a:ext cx="3137948" cy="50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668" y="1253168"/>
            <a:ext cx="3111652" cy="50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325" y="1253168"/>
            <a:ext cx="3099512" cy="50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009" y="1237223"/>
            <a:ext cx="3106970" cy="50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37223"/>
            <a:ext cx="3115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70" y="1411057"/>
            <a:ext cx="7523885" cy="4089068"/>
          </a:xfrm>
          <a:prstGeom prst="rect">
            <a:avLst/>
          </a:prstGeom>
        </p:spPr>
      </p:pic>
      <p:sp>
        <p:nvSpPr>
          <p:cNvPr id="10" name="文本占位符 2"/>
          <p:cNvSpPr txBox="1">
            <a:spLocks/>
          </p:cNvSpPr>
          <p:nvPr/>
        </p:nvSpPr>
        <p:spPr>
          <a:xfrm>
            <a:off x="0" y="424470"/>
            <a:ext cx="2148114" cy="1263810"/>
          </a:xfrm>
          <a:prstGeom prst="rect">
            <a:avLst/>
          </a:prstGeom>
        </p:spPr>
        <p:txBody>
          <a:bodyPr>
            <a:noAutofit/>
          </a:bodyPr>
          <a:lstStyle>
            <a:lvl1pPr marL="33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96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0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3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7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5pPr>
            <a:lvl6pPr marL="350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6pPr>
            <a:lvl7pPr marL="414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7pPr>
            <a:lvl8pPr marL="4775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8pPr>
            <a:lvl9pPr marL="5410200" marR="0" indent="-330200" algn="ctr" defTabSz="438150" latinLnBrk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D0A26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9pPr>
          </a:lstStyle>
          <a:p>
            <a:pPr marL="0" indent="0" algn="l" defTabSz="415414" fontAlgn="base">
              <a:lnSpc>
                <a:spcPct val="100000"/>
              </a:lnSpc>
              <a:spcBef>
                <a:spcPts val="2939"/>
              </a:spcBef>
              <a:buNone/>
            </a:pPr>
            <a:r>
              <a:rPr lang="zh-CN" altLang="en-US" sz="3200" b="1" dirty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超</a:t>
            </a:r>
            <a:r>
              <a:rPr lang="zh-CN" altLang="en-US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星期刊</a:t>
            </a:r>
            <a:endParaRPr lang="en-US" altLang="zh-CN" sz="3200" b="1" dirty="0" smtClean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indent="0" algn="l" defTabSz="415414" fontAlgn="base">
              <a:lnSpc>
                <a:spcPct val="100000"/>
              </a:lnSpc>
              <a:spcBef>
                <a:spcPts val="2939"/>
              </a:spcBef>
              <a:buNone/>
            </a:pPr>
            <a:r>
              <a:rPr lang="en-US" altLang="zh-CN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PC</a:t>
            </a:r>
            <a:r>
              <a:rPr lang="zh-CN" altLang="en-US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端</a:t>
            </a:r>
            <a:endParaRPr lang="zh-CN" altLang="en-US" sz="3200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749" y="1107810"/>
            <a:ext cx="9848955" cy="53846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393" y="818371"/>
            <a:ext cx="6273569" cy="38342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b="27574"/>
          <a:stretch/>
        </p:blipFill>
        <p:spPr>
          <a:xfrm>
            <a:off x="2509951" y="4408254"/>
            <a:ext cx="6224559" cy="22856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393" y="966276"/>
            <a:ext cx="9412106" cy="5384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439" y="764839"/>
            <a:ext cx="7353456" cy="6070610"/>
          </a:xfrm>
          <a:prstGeom prst="rect">
            <a:avLst/>
          </a:prstGeom>
        </p:spPr>
      </p:pic>
      <p:sp>
        <p:nvSpPr>
          <p:cNvPr id="12" name="MH_Text_2"/>
          <p:cNvSpPr txBox="1"/>
          <p:nvPr>
            <p:custDataLst>
              <p:tags r:id="rId1"/>
            </p:custDataLst>
          </p:nvPr>
        </p:nvSpPr>
        <p:spPr>
          <a:xfrm>
            <a:off x="1687374" y="381333"/>
            <a:ext cx="4557168" cy="87407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/>
            <a:r>
              <a:rPr lang="en-US" altLang="zh-CN" sz="3200" b="1" dirty="0" smtClean="0">
                <a:solidFill>
                  <a:srgbClr val="005897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venir Heavy"/>
              </a:rPr>
              <a:t> qikan.chaoxing.com</a:t>
            </a:r>
            <a:endParaRPr lang="zh-CN" altLang="en-US" sz="3200" b="1" dirty="0">
              <a:solidFill>
                <a:srgbClr val="005897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0989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608501" y="2603391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谢！</a:t>
            </a:r>
            <a:endParaRPr lang="zh-CN" altLang="en-US" sz="54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3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484183" y="1594345"/>
            <a:ext cx="3296836" cy="501147"/>
            <a:chOff x="6009180" y="1074340"/>
            <a:chExt cx="3302857" cy="502062"/>
          </a:xfrm>
          <a:solidFill>
            <a:srgbClr val="005897"/>
          </a:solidFill>
        </p:grpSpPr>
        <p:sp>
          <p:nvSpPr>
            <p:cNvPr id="11" name="矩形 10"/>
            <p:cNvSpPr/>
            <p:nvPr/>
          </p:nvSpPr>
          <p:spPr>
            <a:xfrm>
              <a:off x="6009180" y="1074340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76200" dist="76200" dir="5400000" algn="ctr" rotWithShape="0">
                <a:srgbClr val="000000">
                  <a:alpha val="9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6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23125" y="1098262"/>
              <a:ext cx="1869625" cy="46186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39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2396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39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63335" y="2593235"/>
            <a:ext cx="3296836" cy="501147"/>
            <a:chOff x="6589390" y="2075054"/>
            <a:chExt cx="3302857" cy="502062"/>
          </a:xfrm>
          <a:solidFill>
            <a:srgbClr val="005897"/>
          </a:solidFill>
        </p:grpSpPr>
        <p:sp>
          <p:nvSpPr>
            <p:cNvPr id="14" name="矩形 13"/>
            <p:cNvSpPr/>
            <p:nvPr/>
          </p:nvSpPr>
          <p:spPr>
            <a:xfrm>
              <a:off x="6589390" y="2075054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177800" dist="76200" dir="5400000" algn="ctr" rotWithShape="0">
                <a:srgbClr val="000000">
                  <a:alpha val="9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6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03335" y="2098976"/>
              <a:ext cx="1869625" cy="46186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39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</a:t>
              </a:r>
              <a:r>
                <a:rPr lang="zh-CN" altLang="en-US" sz="2396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内容展示</a:t>
              </a:r>
              <a:endParaRPr lang="zh-CN" altLang="en-US" sz="239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92491" y="3589158"/>
            <a:ext cx="3296836" cy="501147"/>
            <a:chOff x="7319877" y="3072796"/>
            <a:chExt cx="3302857" cy="502062"/>
          </a:xfrm>
          <a:solidFill>
            <a:srgbClr val="005897"/>
          </a:solidFill>
        </p:grpSpPr>
        <p:sp>
          <p:nvSpPr>
            <p:cNvPr id="17" name="矩形 16"/>
            <p:cNvSpPr/>
            <p:nvPr/>
          </p:nvSpPr>
          <p:spPr>
            <a:xfrm>
              <a:off x="7319877" y="3072796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241300" dist="889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6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33822" y="3096719"/>
              <a:ext cx="1869625" cy="46186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39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</a:t>
              </a:r>
              <a:r>
                <a:rPr lang="zh-CN" altLang="en-US" sz="2396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实际应用</a:t>
              </a:r>
              <a:endParaRPr lang="zh-CN" altLang="en-US" sz="239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63335" y="4588048"/>
            <a:ext cx="3296836" cy="501147"/>
            <a:chOff x="6589390" y="4073510"/>
            <a:chExt cx="3302857" cy="502062"/>
          </a:xfrm>
          <a:solidFill>
            <a:srgbClr val="005897"/>
          </a:solidFill>
        </p:grpSpPr>
        <p:sp>
          <p:nvSpPr>
            <p:cNvPr id="20" name="矩形 19"/>
            <p:cNvSpPr/>
            <p:nvPr/>
          </p:nvSpPr>
          <p:spPr>
            <a:xfrm>
              <a:off x="6589390" y="4073510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5400000" algn="ctr" rotWithShape="0">
                <a:srgbClr val="000000">
                  <a:alpha val="8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6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903335" y="4097433"/>
              <a:ext cx="1869625" cy="46186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39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</a:t>
              </a:r>
              <a:r>
                <a:rPr lang="zh-CN" altLang="en-US" sz="2396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资源获取</a:t>
              </a:r>
              <a:endParaRPr lang="zh-CN" altLang="en-US" sz="239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3593178" y="2305233"/>
            <a:ext cx="1376121" cy="968901"/>
          </a:xfrm>
          <a:prstGeom prst="rect">
            <a:avLst/>
          </a:prstGeom>
          <a:noFill/>
          <a:ln>
            <a:solidFill>
              <a:srgbClr val="005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6"/>
          </a:p>
        </p:txBody>
      </p:sp>
      <p:sp>
        <p:nvSpPr>
          <p:cNvPr id="26" name="矩形 25"/>
          <p:cNvSpPr/>
          <p:nvPr/>
        </p:nvSpPr>
        <p:spPr>
          <a:xfrm>
            <a:off x="4979007" y="2902429"/>
            <a:ext cx="1376121" cy="968081"/>
          </a:xfrm>
          <a:prstGeom prst="rect">
            <a:avLst/>
          </a:prstGeom>
          <a:noFill/>
          <a:ln>
            <a:solidFill>
              <a:srgbClr val="005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6"/>
          </a:p>
        </p:txBody>
      </p:sp>
      <p:sp>
        <p:nvSpPr>
          <p:cNvPr id="27" name="文本框 26"/>
          <p:cNvSpPr txBox="1"/>
          <p:nvPr/>
        </p:nvSpPr>
        <p:spPr>
          <a:xfrm>
            <a:off x="3780853" y="1900578"/>
            <a:ext cx="1029171" cy="1105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588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83455" y="3219140"/>
            <a:ext cx="1029171" cy="1105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588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126788" y="2782971"/>
            <a:ext cx="1827525" cy="58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4" dirty="0">
                <a:solidFill>
                  <a:srgbClr val="005897"/>
                </a:solidFill>
              </a:rPr>
              <a:t>Contents</a:t>
            </a:r>
            <a:endParaRPr lang="zh-CN" altLang="en-US" sz="3194" dirty="0">
              <a:solidFill>
                <a:srgbClr val="00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365519" y="1311484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zh-CN" sz="32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3200" dirty="0" smtClean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32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日益</a:t>
            </a:r>
            <a:r>
              <a:rPr lang="zh-CN" altLang="zh-CN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强烈</a:t>
            </a:r>
            <a:endParaRPr lang="zh-CN" altLang="en-US" sz="32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09135" y="4766602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</a:t>
            </a:r>
            <a:r>
              <a:rPr lang="zh-CN" altLang="en-US" sz="32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3200" dirty="0" smtClean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搜索和精准获取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43" y="3067986"/>
            <a:ext cx="4737004" cy="2947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1"/>
          <a:stretch/>
        </p:blipFill>
        <p:spPr>
          <a:xfrm>
            <a:off x="6900405" y="351618"/>
            <a:ext cx="4579189" cy="3404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5" r="32080" b="85244"/>
          <a:stretch/>
        </p:blipFill>
        <p:spPr>
          <a:xfrm>
            <a:off x="3376244" y="3376247"/>
            <a:ext cx="1420838" cy="60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文本框 16"/>
          <p:cNvSpPr txBox="1"/>
          <p:nvPr/>
        </p:nvSpPr>
        <p:spPr>
          <a:xfrm>
            <a:off x="3545056" y="365759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快速、精准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245" y="53214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40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746986" y="1605366"/>
            <a:ext cx="935703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6661315" y="5001583"/>
            <a:ext cx="1181151" cy="60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245" y="53214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内容展示</a:t>
            </a:r>
            <a:endParaRPr lang="zh-CN" altLang="en-US" sz="40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21624"/>
          <a:stretch/>
        </p:blipFill>
        <p:spPr>
          <a:xfrm>
            <a:off x="2566731" y="713831"/>
            <a:ext cx="9087994" cy="545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40963" y="2082973"/>
            <a:ext cx="738664" cy="1913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5897"/>
                </a:solidFill>
              </a:rPr>
              <a:t>读秀首页</a:t>
            </a:r>
            <a:endParaRPr lang="zh-CN" altLang="en-US" sz="3600" b="1" dirty="0">
              <a:solidFill>
                <a:srgbClr val="00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7918" y="484094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5897"/>
                </a:solidFill>
              </a:rPr>
              <a:t>海量资源</a:t>
            </a:r>
            <a:endParaRPr lang="zh-CN" altLang="en-US" sz="3600" b="1" dirty="0">
              <a:solidFill>
                <a:srgbClr val="005897"/>
              </a:solidFill>
            </a:endParaRPr>
          </a:p>
        </p:txBody>
      </p:sp>
      <p:sp>
        <p:nvSpPr>
          <p:cNvPr id="3" name="矩形 14"/>
          <p:cNvSpPr/>
          <p:nvPr/>
        </p:nvSpPr>
        <p:spPr>
          <a:xfrm flipV="1">
            <a:off x="1301" y="3646056"/>
            <a:ext cx="4229088" cy="252849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4085" tIns="47043" rIns="94085" bIns="47043" rtlCol="0" anchor="ctr"/>
          <a:lstStyle/>
          <a:p>
            <a:pPr algn="ctr"/>
            <a:endParaRPr 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3320333" y="3647524"/>
            <a:ext cx="1786019" cy="1784651"/>
            <a:chOff x="3225639" y="4543565"/>
            <a:chExt cx="1735762" cy="1734334"/>
          </a:xfrm>
        </p:grpSpPr>
        <p:sp>
          <p:nvSpPr>
            <p:cNvPr id="6" name="椭圆 5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800000" flipV="1">
              <a:off x="3450403" y="4786205"/>
              <a:ext cx="1284515" cy="12845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48000" anchor="ctr" anchorCtr="1"/>
            <a:lstStyle/>
            <a:p>
              <a:pPr lvl="0" algn="ctr">
                <a:defRPr/>
              </a:pPr>
              <a:r>
                <a:rPr lang="en-US" altLang="zh-CN" sz="4133" b="1" kern="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133" b="1" kern="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14"/>
          <p:cNvSpPr/>
          <p:nvPr/>
        </p:nvSpPr>
        <p:spPr>
          <a:xfrm>
            <a:off x="1301" y="3102368"/>
            <a:ext cx="7201539" cy="252849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4085" tIns="47043" rIns="94085" bIns="47043" rtlCol="0" anchor="ctr"/>
          <a:lstStyle/>
          <a:p>
            <a:pPr algn="ctr"/>
            <a:endParaRPr 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6309831" y="1573361"/>
            <a:ext cx="1786019" cy="1786121"/>
            <a:chOff x="6131016" y="674750"/>
            <a:chExt cx="1735762" cy="1735763"/>
          </a:xfrm>
        </p:grpSpPr>
        <p:sp>
          <p:nvSpPr>
            <p:cNvPr id="10" name="椭圆 9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55778" y="899818"/>
              <a:ext cx="1284515" cy="12845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48000" anchor="ctr"/>
            <a:lstStyle/>
            <a:p>
              <a:pPr lvl="0" algn="ctr">
                <a:defRPr/>
              </a:pPr>
              <a:r>
                <a:rPr lang="en-US" altLang="zh-CN" sz="4133" b="1" kern="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133" b="1" kern="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4"/>
          <p:cNvSpPr/>
          <p:nvPr/>
        </p:nvSpPr>
        <p:spPr>
          <a:xfrm flipV="1">
            <a:off x="6272986" y="3646054"/>
            <a:ext cx="5919015" cy="252849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4085" tIns="47043" rIns="94085" bIns="47043" rtlCol="0" anchor="ctr"/>
          <a:lstStyle/>
          <a:p>
            <a:pPr algn="ctr"/>
            <a:endParaRPr lang="en-US" sz="2400"/>
          </a:p>
        </p:txBody>
      </p:sp>
      <p:grpSp>
        <p:nvGrpSpPr>
          <p:cNvPr id="13" name="组合 12"/>
          <p:cNvGrpSpPr/>
          <p:nvPr/>
        </p:nvGrpSpPr>
        <p:grpSpPr>
          <a:xfrm>
            <a:off x="5379975" y="3647524"/>
            <a:ext cx="1786019" cy="1784651"/>
            <a:chOff x="5227325" y="4543565"/>
            <a:chExt cx="1735762" cy="1734334"/>
          </a:xfrm>
        </p:grpSpPr>
        <p:sp>
          <p:nvSpPr>
            <p:cNvPr id="14" name="椭圆 13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0800000" flipV="1">
              <a:off x="5460802" y="4768780"/>
              <a:ext cx="1284515" cy="12845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48000" anchor="ctr"/>
            <a:lstStyle/>
            <a:p>
              <a:pPr lvl="0" algn="ctr">
                <a:defRPr/>
              </a:pPr>
              <a:r>
                <a:rPr lang="en-US" altLang="zh-CN" sz="4133" b="1" kern="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133" b="1" kern="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7914" y="2097744"/>
            <a:ext cx="3472636" cy="528329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中文图书题录信息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7914" y="1471905"/>
            <a:ext cx="2163305" cy="710558"/>
          </a:xfrm>
          <a:prstGeom prst="rect">
            <a:avLst/>
          </a:prstGeom>
          <a:noFill/>
        </p:spPr>
        <p:txBody>
          <a:bodyPr wrap="none" lIns="94085" tIns="47043" rIns="94085" bIns="47043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590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6467" y="5513370"/>
            <a:ext cx="3527731" cy="528329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中文图书文献可供传递。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0510" y="4777889"/>
            <a:ext cx="2163305" cy="710558"/>
          </a:xfrm>
          <a:prstGeom prst="rect">
            <a:avLst/>
          </a:prstGeom>
          <a:noFill/>
        </p:spPr>
        <p:txBody>
          <a:bodyPr wrap="none" lIns="94085" tIns="47043" rIns="94085" bIns="47043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310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3898" y="4995204"/>
            <a:ext cx="3472636" cy="575136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可搜索的信息量</a:t>
            </a:r>
            <a:r>
              <a:rPr lang="zh-CN" altLang="en-US" sz="24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endParaRPr lang="zh-CN" altLang="en-US" sz="24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9617" y="4211949"/>
            <a:ext cx="1847513" cy="710558"/>
          </a:xfrm>
          <a:prstGeom prst="rect">
            <a:avLst/>
          </a:prstGeom>
          <a:noFill/>
        </p:spPr>
        <p:txBody>
          <a:bodyPr wrap="none" lIns="94085" tIns="47043" rIns="94085" bIns="47043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亿页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r="21624"/>
          <a:stretch/>
        </p:blipFill>
        <p:spPr>
          <a:xfrm>
            <a:off x="8094078" y="725551"/>
            <a:ext cx="3843214" cy="26266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51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延期 8"/>
          <p:cNvSpPr/>
          <p:nvPr/>
        </p:nvSpPr>
        <p:spPr>
          <a:xfrm>
            <a:off x="0" y="519216"/>
            <a:ext cx="1877529" cy="1404962"/>
          </a:xfrm>
          <a:custGeom>
            <a:avLst/>
            <a:gdLst>
              <a:gd name="connsiteX0" fmla="*/ 0 w 2304653"/>
              <a:gd name="connsiteY0" fmla="*/ 0 h 1872208"/>
              <a:gd name="connsiteX1" fmla="*/ 1152327 w 2304653"/>
              <a:gd name="connsiteY1" fmla="*/ 0 h 1872208"/>
              <a:gd name="connsiteX2" fmla="*/ 2304654 w 2304653"/>
              <a:gd name="connsiteY2" fmla="*/ 936104 h 1872208"/>
              <a:gd name="connsiteX3" fmla="*/ 1152327 w 2304653"/>
              <a:gd name="connsiteY3" fmla="*/ 1872208 h 1872208"/>
              <a:gd name="connsiteX4" fmla="*/ 0 w 2304653"/>
              <a:gd name="connsiteY4" fmla="*/ 1872208 h 1872208"/>
              <a:gd name="connsiteX5" fmla="*/ 0 w 2304653"/>
              <a:gd name="connsiteY5" fmla="*/ 0 h 187220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899410 w 3204064"/>
              <a:gd name="connsiteY4" fmla="*/ 1887198 h 1887198"/>
              <a:gd name="connsiteX5" fmla="*/ 0 w 3204064"/>
              <a:gd name="connsiteY5" fmla="*/ 0 h 1887198"/>
              <a:gd name="connsiteX0" fmla="*/ 0 w 3204064"/>
              <a:gd name="connsiteY0" fmla="*/ 0 h 1887198"/>
              <a:gd name="connsiteX1" fmla="*/ 2051737 w 3204064"/>
              <a:gd name="connsiteY1" fmla="*/ 14990 h 1887198"/>
              <a:gd name="connsiteX2" fmla="*/ 3204064 w 3204064"/>
              <a:gd name="connsiteY2" fmla="*/ 951094 h 1887198"/>
              <a:gd name="connsiteX3" fmla="*/ 2051737 w 3204064"/>
              <a:gd name="connsiteY3" fmla="*/ 1887198 h 1887198"/>
              <a:gd name="connsiteX4" fmla="*/ 29980 w 3204064"/>
              <a:gd name="connsiteY4" fmla="*/ 1887198 h 1887198"/>
              <a:gd name="connsiteX5" fmla="*/ 0 w 3204064"/>
              <a:gd name="connsiteY5" fmla="*/ 0 h 1887198"/>
              <a:gd name="connsiteX0" fmla="*/ 0 w 3189073"/>
              <a:gd name="connsiteY0" fmla="*/ 0 h 1872208"/>
              <a:gd name="connsiteX1" fmla="*/ 2036746 w 3189073"/>
              <a:gd name="connsiteY1" fmla="*/ 0 h 1872208"/>
              <a:gd name="connsiteX2" fmla="*/ 3189073 w 3189073"/>
              <a:gd name="connsiteY2" fmla="*/ 936104 h 1872208"/>
              <a:gd name="connsiteX3" fmla="*/ 2036746 w 3189073"/>
              <a:gd name="connsiteY3" fmla="*/ 1872208 h 1872208"/>
              <a:gd name="connsiteX4" fmla="*/ 14989 w 3189073"/>
              <a:gd name="connsiteY4" fmla="*/ 1872208 h 1872208"/>
              <a:gd name="connsiteX5" fmla="*/ 0 w 3189073"/>
              <a:gd name="connsiteY5" fmla="*/ 0 h 1872208"/>
              <a:gd name="connsiteX0" fmla="*/ 0 w 3848302"/>
              <a:gd name="connsiteY0" fmla="*/ 14991 h 1872208"/>
              <a:gd name="connsiteX1" fmla="*/ 2695975 w 3848302"/>
              <a:gd name="connsiteY1" fmla="*/ 0 h 1872208"/>
              <a:gd name="connsiteX2" fmla="*/ 3848302 w 3848302"/>
              <a:gd name="connsiteY2" fmla="*/ 936104 h 1872208"/>
              <a:gd name="connsiteX3" fmla="*/ 2695975 w 3848302"/>
              <a:gd name="connsiteY3" fmla="*/ 1872208 h 1872208"/>
              <a:gd name="connsiteX4" fmla="*/ 674218 w 3848302"/>
              <a:gd name="connsiteY4" fmla="*/ 1872208 h 1872208"/>
              <a:gd name="connsiteX5" fmla="*/ 0 w 3848302"/>
              <a:gd name="connsiteY5" fmla="*/ 14991 h 1872208"/>
              <a:gd name="connsiteX0" fmla="*/ 0 w 3848302"/>
              <a:gd name="connsiteY0" fmla="*/ 14991 h 1902188"/>
              <a:gd name="connsiteX1" fmla="*/ 2695975 w 3848302"/>
              <a:gd name="connsiteY1" fmla="*/ 0 h 1902188"/>
              <a:gd name="connsiteX2" fmla="*/ 3848302 w 3848302"/>
              <a:gd name="connsiteY2" fmla="*/ 936104 h 1902188"/>
              <a:gd name="connsiteX3" fmla="*/ 2695975 w 3848302"/>
              <a:gd name="connsiteY3" fmla="*/ 1872208 h 1902188"/>
              <a:gd name="connsiteX4" fmla="*/ 31469 w 3848302"/>
              <a:gd name="connsiteY4" fmla="*/ 1902188 h 1902188"/>
              <a:gd name="connsiteX5" fmla="*/ 0 w 3848302"/>
              <a:gd name="connsiteY5" fmla="*/ 14991 h 1902188"/>
              <a:gd name="connsiteX0" fmla="*/ 0 w 3864784"/>
              <a:gd name="connsiteY0" fmla="*/ 29981 h 1902188"/>
              <a:gd name="connsiteX1" fmla="*/ 2712457 w 3864784"/>
              <a:gd name="connsiteY1" fmla="*/ 0 h 1902188"/>
              <a:gd name="connsiteX2" fmla="*/ 3864784 w 3864784"/>
              <a:gd name="connsiteY2" fmla="*/ 936104 h 1902188"/>
              <a:gd name="connsiteX3" fmla="*/ 2712457 w 3864784"/>
              <a:gd name="connsiteY3" fmla="*/ 1872208 h 1902188"/>
              <a:gd name="connsiteX4" fmla="*/ 47951 w 3864784"/>
              <a:gd name="connsiteY4" fmla="*/ 1902188 h 1902188"/>
              <a:gd name="connsiteX5" fmla="*/ 0 w 3864784"/>
              <a:gd name="connsiteY5" fmla="*/ 29981 h 1902188"/>
              <a:gd name="connsiteX0" fmla="*/ 0 w 3831822"/>
              <a:gd name="connsiteY0" fmla="*/ 14990 h 1902188"/>
              <a:gd name="connsiteX1" fmla="*/ 2679495 w 3831822"/>
              <a:gd name="connsiteY1" fmla="*/ 0 h 1902188"/>
              <a:gd name="connsiteX2" fmla="*/ 3831822 w 3831822"/>
              <a:gd name="connsiteY2" fmla="*/ 936104 h 1902188"/>
              <a:gd name="connsiteX3" fmla="*/ 2679495 w 3831822"/>
              <a:gd name="connsiteY3" fmla="*/ 1872208 h 1902188"/>
              <a:gd name="connsiteX4" fmla="*/ 14989 w 3831822"/>
              <a:gd name="connsiteY4" fmla="*/ 1902188 h 1902188"/>
              <a:gd name="connsiteX5" fmla="*/ 0 w 3831822"/>
              <a:gd name="connsiteY5" fmla="*/ 14990 h 190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822" h="1902188">
                <a:moveTo>
                  <a:pt x="0" y="14990"/>
                </a:moveTo>
                <a:lnTo>
                  <a:pt x="2679495" y="0"/>
                </a:lnTo>
                <a:cubicBezTo>
                  <a:pt x="3315908" y="0"/>
                  <a:pt x="3831822" y="419108"/>
                  <a:pt x="3831822" y="936104"/>
                </a:cubicBezTo>
                <a:cubicBezTo>
                  <a:pt x="3831822" y="1453100"/>
                  <a:pt x="3315908" y="1872208"/>
                  <a:pt x="2679495" y="1872208"/>
                </a:cubicBezTo>
                <a:lnTo>
                  <a:pt x="14989" y="1902188"/>
                </a:lnTo>
                <a:lnTo>
                  <a:pt x="0" y="149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读秀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913649" y="503432"/>
            <a:ext cx="9681413" cy="1417447"/>
          </a:xfrm>
          <a:prstGeom prst="roundRect">
            <a:avLst>
              <a:gd name="adj" fmla="val 10990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 defTabSz="1251722"/>
            <a:endParaRPr lang="zh-CN" altLang="en-US" sz="37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2128753" y="519216"/>
            <a:ext cx="9784963" cy="1136572"/>
          </a:xfrm>
          <a:prstGeom prst="rect">
            <a:avLst/>
          </a:prstGeom>
          <a:noFill/>
        </p:spPr>
        <p:txBody>
          <a:bodyPr wrap="square" lIns="119742" tIns="59870" rIns="119742" bIns="59870" rtlCol="0">
            <a:spAutoFit/>
          </a:bodyPr>
          <a:lstStyle/>
          <a:p>
            <a:pPr marL="628650" lvl="1" indent="-342900">
              <a:buFont typeface="Wingdings" panose="05000000000000000000" pitchFamily="2" charset="2"/>
              <a:buChar char="Ø"/>
            </a:pPr>
            <a:r>
              <a:rPr lang="zh-CN" altLang="zh-CN" sz="2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读秀学术搜索是由海量图书</a:t>
            </a:r>
            <a:r>
              <a:rPr lang="zh-CN" altLang="en-US" sz="2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zh-CN" altLang="zh-CN" sz="2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组成的庞大的知识系统</a:t>
            </a:r>
            <a:endParaRPr lang="en-US" altLang="zh-CN" sz="22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342900">
              <a:buFont typeface="Wingdings" panose="05000000000000000000" pitchFamily="2" charset="2"/>
              <a:buChar char="Ø"/>
            </a:pPr>
            <a:r>
              <a:rPr lang="zh-CN" altLang="zh-CN" sz="2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提供深入到图书内容的全文检索</a:t>
            </a:r>
            <a:r>
              <a:rPr lang="zh-CN" altLang="en-US" sz="2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并且提供原文传送服务的平台。</a:t>
            </a:r>
            <a:endParaRPr lang="en-US" altLang="zh-CN" sz="22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342900"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可以为图书馆提供多种获取途径的平台。</a:t>
            </a:r>
            <a:endParaRPr lang="en-US" altLang="zh-CN" sz="22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359" y="2642782"/>
            <a:ext cx="6752510" cy="32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560445" y="3649988"/>
            <a:ext cx="2266950" cy="58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任何一句话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 rot="512902">
            <a:off x="5292468" y="2484678"/>
            <a:ext cx="3129012" cy="58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2" tIns="48006" rIns="96012" bIns="48006">
            <a:spAutoFit/>
          </a:bodyPr>
          <a:lstStyle/>
          <a:p>
            <a:r>
              <a:rPr lang="zh-CN" altLang="en-US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任何一个知识点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 rot="-703802">
            <a:off x="9039232" y="3569095"/>
            <a:ext cx="2634817" cy="58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2" tIns="48006" rIns="96012" bIns="48006">
            <a:spAutoFit/>
          </a:bodyPr>
          <a:lstStyle/>
          <a:p>
            <a:r>
              <a:rPr lang="zh-CN" altLang="en-US" sz="3200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任何一个章节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328488" y="5854850"/>
            <a:ext cx="8106014" cy="58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2" tIns="48006" rIns="96012" bIns="48006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万种</a:t>
            </a:r>
            <a:r>
              <a:rPr lang="zh-CN" altLang="en-US" sz="3200" b="1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 </a:t>
            </a:r>
            <a:r>
              <a:rPr lang="en-US" altLang="zh-CN" sz="3200" b="1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=&gt;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16.5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3200" b="1" dirty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页资料</a:t>
            </a:r>
          </a:p>
        </p:txBody>
      </p:sp>
    </p:spTree>
    <p:extLst>
      <p:ext uri="{BB962C8B-B14F-4D97-AF65-F5344CB8AC3E}">
        <p14:creationId xmlns:p14="http://schemas.microsoft.com/office/powerpoint/2010/main" val="42634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0481" y="734620"/>
            <a:ext cx="738664" cy="28238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5897"/>
                </a:solidFill>
              </a:rPr>
              <a:t>搜索结果界面</a:t>
            </a:r>
            <a:endParaRPr lang="zh-CN" altLang="en-US" sz="3600" b="1" dirty="0">
              <a:solidFill>
                <a:srgbClr val="00589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948" y="990272"/>
            <a:ext cx="7508327" cy="4972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45" y="520140"/>
            <a:ext cx="11249371" cy="5627441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965418" y="2067950"/>
            <a:ext cx="1172872" cy="8018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4096616" y="3885459"/>
            <a:ext cx="1776233" cy="430048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7" rIns="91273" bIns="45637" rtlCol="0" anchor="ctr"/>
          <a:lstStyle/>
          <a:p>
            <a:pPr algn="ctr"/>
            <a:endParaRPr lang="zh-CN" altLang="en-US" sz="239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157588" y="3879160"/>
            <a:ext cx="1776233" cy="430048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7" rIns="91273" bIns="45637" rtlCol="0" anchor="ctr"/>
          <a:lstStyle/>
          <a:p>
            <a:pPr algn="ctr"/>
            <a:endParaRPr lang="zh-CN" altLang="en-US" sz="239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918" y="74877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5897"/>
                </a:solidFill>
              </a:rPr>
              <a:t>搜索结果</a:t>
            </a:r>
            <a:endParaRPr lang="zh-CN" altLang="en-US" sz="3200" b="1" dirty="0">
              <a:solidFill>
                <a:srgbClr val="005897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57013" y="3887487"/>
            <a:ext cx="1776233" cy="430048"/>
          </a:xfrm>
          <a:prstGeom prst="roundRect">
            <a:avLst>
              <a:gd name="adj" fmla="val 12535"/>
            </a:avLst>
          </a:prstGeom>
          <a:gradFill>
            <a:gsLst>
              <a:gs pos="92000">
                <a:srgbClr val="FAFCFB"/>
              </a:gs>
              <a:gs pos="15000">
                <a:srgbClr val="CDCED0"/>
              </a:gs>
            </a:gsLst>
            <a:lin ang="2700000" scaled="1"/>
          </a:gra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7" rIns="91273" bIns="45637" rtlCol="0" anchor="ctr"/>
          <a:lstStyle/>
          <a:p>
            <a:pPr algn="ctr"/>
            <a:endParaRPr lang="zh-CN" altLang="en-US" sz="239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3265762" y="1544994"/>
            <a:ext cx="3530503" cy="2129711"/>
            <a:chOff x="0" y="0"/>
            <a:chExt cx="3536515" cy="21336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3194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-128942" y="1545661"/>
            <a:ext cx="3530503" cy="2129711"/>
            <a:chOff x="0" y="0"/>
            <a:chExt cx="3536515" cy="21336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3194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4"/>
          <p:cNvGrpSpPr>
            <a:grpSpLocks/>
          </p:cNvGrpSpPr>
          <p:nvPr/>
        </p:nvGrpSpPr>
        <p:grpSpPr bwMode="auto">
          <a:xfrm>
            <a:off x="6527892" y="1544997"/>
            <a:ext cx="3528918" cy="2129711"/>
            <a:chOff x="0" y="0"/>
            <a:chExt cx="3536515" cy="213360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3194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771776" y="3931953"/>
            <a:ext cx="1344886" cy="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4" tIns="45633" rIns="91264" bIns="4563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263" dirty="0" smtClean="0">
                <a:solidFill>
                  <a:srgbClr val="0058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馆藏纸书</a:t>
            </a:r>
            <a:endParaRPr lang="en-US" altLang="zh-CN" sz="2263" dirty="0">
              <a:solidFill>
                <a:srgbClr val="00589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42521" y="4618831"/>
            <a:ext cx="2324618" cy="8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264" tIns="45633" rIns="91264" bIns="4563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40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2791</a:t>
            </a:r>
            <a:r>
              <a:rPr lang="zh-CN" altLang="en-US" sz="40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endParaRPr lang="zh-CN" altLang="en-US" sz="40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51"/>
          <p:cNvSpPr>
            <a:spLocks noChangeArrowheads="1"/>
          </p:cNvSpPr>
          <p:nvPr/>
        </p:nvSpPr>
        <p:spPr bwMode="auto">
          <a:xfrm>
            <a:off x="4359360" y="3885459"/>
            <a:ext cx="1344886" cy="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4" tIns="45633" rIns="91264" bIns="4563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263" dirty="0" smtClean="0">
                <a:solidFill>
                  <a:srgbClr val="0058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电子图书</a:t>
            </a:r>
            <a:endParaRPr lang="en-US" altLang="zh-CN" sz="2263" dirty="0">
              <a:solidFill>
                <a:srgbClr val="00589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53"/>
          <p:cNvSpPr>
            <a:spLocks noChangeArrowheads="1"/>
          </p:cNvSpPr>
          <p:nvPr/>
        </p:nvSpPr>
        <p:spPr bwMode="auto">
          <a:xfrm>
            <a:off x="7496757" y="3885459"/>
            <a:ext cx="764598" cy="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4" tIns="45633" rIns="91264" bIns="4563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263" dirty="0" smtClean="0">
                <a:solidFill>
                  <a:srgbClr val="0058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读秀</a:t>
            </a:r>
            <a:endParaRPr lang="en-US" altLang="zh-CN" sz="2263" dirty="0">
              <a:solidFill>
                <a:srgbClr val="00589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134" y="1803675"/>
            <a:ext cx="2456063" cy="152721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45798" y="1800417"/>
            <a:ext cx="2497092" cy="15368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499" y="1816588"/>
            <a:ext cx="2462521" cy="1496215"/>
          </a:xfrm>
          <a:prstGeom prst="rect">
            <a:avLst/>
          </a:prstGeom>
        </p:spPr>
      </p:pic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3797181" y="4677234"/>
            <a:ext cx="2324618" cy="8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264" tIns="45633" rIns="91264" bIns="4563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40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10563</a:t>
            </a:r>
            <a:r>
              <a:rPr lang="zh-CN" altLang="en-US" sz="4000" dirty="0" smtClean="0">
                <a:solidFill>
                  <a:srgbClr val="0058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endParaRPr lang="zh-CN" altLang="en-US" sz="4000" dirty="0">
              <a:solidFill>
                <a:srgbClr val="00589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101329" y="4676187"/>
            <a:ext cx="2324618" cy="8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264" tIns="45633" rIns="91264" bIns="4563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16288</a:t>
            </a:r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endParaRPr lang="zh-CN" altLang="en-US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5020" y="612721"/>
            <a:ext cx="2543733" cy="453708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452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SubTitle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SubTitle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Text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Text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Text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SubTitle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Text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32009"/>
  <p:tag name="MH_LIBRARY" val="GRAPHIC"/>
  <p:tag name="MH_TYPE" val="Text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Text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Text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7225714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第一PPT，www.1ppt.com">
  <a:themeElements>
    <a:clrScheme name="自定义 174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005897"/>
      </a:accent1>
      <a:accent2>
        <a:srgbClr val="0010A8"/>
      </a:accent2>
      <a:accent3>
        <a:srgbClr val="4A00AC"/>
      </a:accent3>
      <a:accent4>
        <a:srgbClr val="990059"/>
      </a:accent4>
      <a:accent5>
        <a:srgbClr val="9A34BE"/>
      </a:accent5>
      <a:accent6>
        <a:srgbClr val="A49400"/>
      </a:accent6>
      <a:hlink>
        <a:srgbClr val="994000"/>
      </a:hlink>
      <a:folHlink>
        <a:srgbClr val="D65900"/>
      </a:folHlink>
    </a:clrScheme>
    <a:fontScheme name="自定义 17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A000520141202A08KPBG</Template>
  <TotalTime>2060</TotalTime>
  <Words>765</Words>
  <Application>Microsoft Office PowerPoint</Application>
  <PresentationFormat>宽屏</PresentationFormat>
  <Paragraphs>149</Paragraphs>
  <Slides>28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Avenir Heavy</vt:lpstr>
      <vt:lpstr>Avenir Medium</vt:lpstr>
      <vt:lpstr>Gill Sans</vt:lpstr>
      <vt:lpstr>Lato Light</vt:lpstr>
      <vt:lpstr>맑은 고딕</vt:lpstr>
      <vt:lpstr>Open Sans</vt:lpstr>
      <vt:lpstr>黑体</vt:lpstr>
      <vt:lpstr>华文中宋</vt:lpstr>
      <vt:lpstr>宋体</vt:lpstr>
      <vt:lpstr>微软雅黑</vt:lpstr>
      <vt:lpstr>微软雅黑 Light</vt:lpstr>
      <vt:lpstr>Arial</vt:lpstr>
      <vt:lpstr>Calibri</vt:lpstr>
      <vt:lpstr>Impact</vt:lpstr>
      <vt:lpstr>Tahoma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wh</cp:lastModifiedBy>
  <cp:revision>118</cp:revision>
  <dcterms:created xsi:type="dcterms:W3CDTF">2015-07-07T01:32:55Z</dcterms:created>
  <dcterms:modified xsi:type="dcterms:W3CDTF">2018-05-21T13:29:16Z</dcterms:modified>
</cp:coreProperties>
</file>